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  <p:sldMasterId id="2147483669" r:id="rId4"/>
  </p:sldMasterIdLst>
  <p:notesMasterIdLst>
    <p:notesMasterId r:id="rId9"/>
  </p:notesMasterIdLst>
  <p:sldIdLst>
    <p:sldId id="702" r:id="rId5"/>
    <p:sldId id="701" r:id="rId6"/>
    <p:sldId id="675" r:id="rId7"/>
    <p:sldId id="704" r:id="rId8"/>
    <p:sldId id="679" r:id="rId10"/>
    <p:sldId id="678" r:id="rId11"/>
    <p:sldId id="682" r:id="rId12"/>
    <p:sldId id="681" r:id="rId13"/>
    <p:sldId id="680" r:id="rId14"/>
    <p:sldId id="683" r:id="rId15"/>
    <p:sldId id="643" r:id="rId16"/>
    <p:sldId id="301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2" userDrawn="1">
          <p15:clr>
            <a:srgbClr val="A4A3A4"/>
          </p15:clr>
        </p15:guide>
        <p15:guide id="2" pos="40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NP005" initials="N" lastIdx="2" clrIdx="2"/>
  <p:cmAuthor id="4" name="NP040" initials="N" lastIdx="2" clrIdx="3"/>
  <p:cmAuthor id="0" name="Sara wang" initials="Sw" lastIdx="1" clrIdx="0"/>
  <p:cmAuthor id="6" name="NP054" initials="N" lastIdx="2" clrIdx="5"/>
  <p:cmAuthor id="5" name="NP008" initials="N" lastIdx="1" clrIdx="4"/>
  <p:cmAuthor id="8" name="NP055" initials="N" lastIdx="1" clrIdx="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AFAFA"/>
    <a:srgbClr val="F1F1F1"/>
    <a:srgbClr val="00B050"/>
    <a:srgbClr val="D9D9D9"/>
    <a:srgbClr val="80A9FD"/>
    <a:srgbClr val="8BD3F1"/>
    <a:srgbClr val="A3DCF4"/>
    <a:srgbClr val="B0E0F5"/>
    <a:srgbClr val="BDE4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074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786" y="-78"/>
      </p:cViewPr>
      <p:guideLst>
        <p:guide orient="horz" pos="2392"/>
        <p:guide pos="40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4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tags" Target="tags/tag58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273B4-82DE-45A2-895C-7936D16555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ED0B3-D115-4059-8759-1D5F97097A9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ED0B3-D115-4059-8759-1D5F97097A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>
              <a:sym typeface="+mn-ea"/>
            </a:endParaRPr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08050" y="2465070"/>
            <a:ext cx="10375900" cy="1045210"/>
          </a:xfr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355"/>
            <a:ext cx="9144000" cy="5461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4DB5-BB39-49B6-ACED-A1E0DD006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28E49-FBCD-45CB-B7A4-56F93FF8D8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4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1" Type="http://schemas.openxmlformats.org/officeDocument/2006/relationships/slideLayout" Target="../slideLayouts/slideLayout15.xml"/><Relationship Id="rId10" Type="http://schemas.openxmlformats.org/officeDocument/2006/relationships/tags" Target="../tags/tag5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7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image" Target="../media/image18.png"/><Relationship Id="rId7" Type="http://schemas.openxmlformats.org/officeDocument/2006/relationships/tags" Target="../tags/tag13.xml"/><Relationship Id="rId6" Type="http://schemas.openxmlformats.org/officeDocument/2006/relationships/image" Target="../media/image17.jpeg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20.xml"/><Relationship Id="rId14" Type="http://schemas.openxmlformats.org/officeDocument/2006/relationships/tags" Target="../tags/tag16.xml"/><Relationship Id="rId13" Type="http://schemas.openxmlformats.org/officeDocument/2006/relationships/image" Target="../media/image21.png"/><Relationship Id="rId12" Type="http://schemas.openxmlformats.org/officeDocument/2006/relationships/tags" Target="../tags/tag15.xml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image" Target="../media/image4.png"/><Relationship Id="rId7" Type="http://schemas.openxmlformats.org/officeDocument/2006/relationships/tags" Target="../tags/tag1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image" Target="../media/image4.png"/><Relationship Id="rId7" Type="http://schemas.openxmlformats.org/officeDocument/2006/relationships/image" Target="../media/image22.png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0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image" Target="../media/image4.png"/><Relationship Id="rId1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9.xml"/><Relationship Id="rId3" Type="http://schemas.openxmlformats.org/officeDocument/2006/relationships/image" Target="../media/image4.png"/><Relationship Id="rId2" Type="http://schemas.openxmlformats.org/officeDocument/2006/relationships/tags" Target="../tags/tag28.xml"/><Relationship Id="rId1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image" Target="../media/image4.png"/><Relationship Id="rId1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9" Type="http://schemas.openxmlformats.org/officeDocument/2006/relationships/slideLayout" Target="../slideLayouts/slideLayout15.xml"/><Relationship Id="rId28" Type="http://schemas.openxmlformats.org/officeDocument/2006/relationships/tags" Target="../tags/tag56.xml"/><Relationship Id="rId27" Type="http://schemas.openxmlformats.org/officeDocument/2006/relationships/tags" Target="../tags/tag55.xml"/><Relationship Id="rId26" Type="http://schemas.openxmlformats.org/officeDocument/2006/relationships/tags" Target="../tags/tag54.xml"/><Relationship Id="rId25" Type="http://schemas.openxmlformats.org/officeDocument/2006/relationships/tags" Target="../tags/tag53.xml"/><Relationship Id="rId24" Type="http://schemas.openxmlformats.org/officeDocument/2006/relationships/tags" Target="../tags/tag52.xml"/><Relationship Id="rId23" Type="http://schemas.openxmlformats.org/officeDocument/2006/relationships/tags" Target="../tags/tag51.xml"/><Relationship Id="rId22" Type="http://schemas.openxmlformats.org/officeDocument/2006/relationships/tags" Target="../tags/tag50.xml"/><Relationship Id="rId21" Type="http://schemas.openxmlformats.org/officeDocument/2006/relationships/image" Target="../media/image35.png"/><Relationship Id="rId20" Type="http://schemas.openxmlformats.org/officeDocument/2006/relationships/image" Target="../media/image4.png"/><Relationship Id="rId2" Type="http://schemas.openxmlformats.org/officeDocument/2006/relationships/tags" Target="../tags/tag32.xml"/><Relationship Id="rId19" Type="http://schemas.openxmlformats.org/officeDocument/2006/relationships/tags" Target="../tags/tag49.xml"/><Relationship Id="rId18" Type="http://schemas.openxmlformats.org/officeDocument/2006/relationships/tags" Target="../tags/tag48.xml"/><Relationship Id="rId17" Type="http://schemas.openxmlformats.org/officeDocument/2006/relationships/tags" Target="../tags/tag47.xml"/><Relationship Id="rId16" Type="http://schemas.openxmlformats.org/officeDocument/2006/relationships/tags" Target="../tags/tag46.xml"/><Relationship Id="rId15" Type="http://schemas.openxmlformats.org/officeDocument/2006/relationships/tags" Target="../tags/tag45.xml"/><Relationship Id="rId14" Type="http://schemas.openxmlformats.org/officeDocument/2006/relationships/tags" Target="../tags/tag44.xml"/><Relationship Id="rId13" Type="http://schemas.openxmlformats.org/officeDocument/2006/relationships/tags" Target="../tags/tag43.xml"/><Relationship Id="rId12" Type="http://schemas.openxmlformats.org/officeDocument/2006/relationships/tags" Target="../tags/tag4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57.xml"/><Relationship Id="rId1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08050" y="2242185"/>
            <a:ext cx="10375900" cy="1541145"/>
          </a:xfrm>
        </p:spPr>
        <p:txBody>
          <a:bodyPr>
            <a:normAutofit fontScale="90000"/>
          </a:bodyPr>
          <a:p>
            <a:r>
              <a:rPr lang="en-US" altLang="zh-CN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803030000020004" charset="0"/>
                <a:ea typeface="宋体" panose="02010600030101010101" pitchFamily="2" charset="-122"/>
                <a:cs typeface="+mn-cs"/>
                <a:sym typeface="+mn-ea"/>
              </a:rPr>
              <a:t>Product Introduction</a:t>
            </a:r>
            <a:b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803030000020004" charset="0"/>
                <a:ea typeface="宋体" panose="02010600030101010101" pitchFamily="2" charset="-122"/>
                <a:cs typeface="+mn-cs"/>
              </a:rPr>
            </a:br>
            <a:r>
              <a:rPr lang="en-US" altLang="zh-CN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803030000020004" charset="0"/>
                <a:ea typeface="宋体" panose="02010600030101010101" pitchFamily="2" charset="-122"/>
                <a:cs typeface="+mn-cs"/>
                <a:sym typeface="+mn-ea"/>
              </a:rPr>
              <a:t>JH-DW5(Series)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" name="矩形 51"/>
          <p:cNvSpPr/>
          <p:nvPr/>
        </p:nvSpPr>
        <p:spPr>
          <a:xfrm>
            <a:off x="-19685" y="-23495"/>
            <a:ext cx="12200890" cy="688149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方正准圆简体" panose="03000509000000000000" charset="-122"/>
              <a:ea typeface="方正准圆简体" panose="0300050900000000000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0695" y="3885565"/>
            <a:ext cx="5990590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19200">
              <a:lnSpc>
                <a:spcPct val="150000"/>
              </a:lnSpc>
              <a:defRPr/>
            </a:pPr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</a:rPr>
              <a:t>APP Control | Wireless Programme | Direct Audio Streaming 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HelveticaNeue" panose="00000400000000000000" charset="0"/>
              <a:ea typeface="微软雅黑" panose="020B0503020204020204" charset="-122"/>
              <a:cs typeface="HelveticaNeue" panose="00000400000000000000" charset="0"/>
            </a:endParaRPr>
          </a:p>
          <a:p>
            <a:pPr lvl="0" defTabSz="1219200">
              <a:lnSpc>
                <a:spcPct val="150000"/>
              </a:lnSpc>
              <a:defRPr/>
            </a:pPr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  <a:sym typeface="+mn-ea"/>
              </a:rPr>
              <a:t>DSP | 4 Hearing Mode | UV Sterilization</a:t>
            </a:r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</a:rPr>
              <a:t> | </a:t>
            </a:r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  <a:sym typeface="+mn-ea"/>
              </a:rPr>
              <a:t>Recharging on-the-go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HelveticaNeue" panose="00000400000000000000" charset="0"/>
              <a:ea typeface="微软雅黑" panose="020B0503020204020204" charset="-122"/>
              <a:cs typeface="HelveticaNeue" panose="00000400000000000000" charset="0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9848" y="3209847"/>
            <a:ext cx="472584" cy="132695"/>
          </a:xfrm>
          <a:prstGeom prst="rect">
            <a:avLst/>
          </a:prstGeom>
          <a:solidFill>
            <a:srgbClr val="E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Neue" panose="00000400000000000000" charset="0"/>
              <a:ea typeface="宋体" panose="02010600030101010101" pitchFamily="2" charset="-122"/>
              <a:cs typeface="HelveticaNeue" panose="00000400000000000000" charset="0"/>
            </a:endParaRPr>
          </a:p>
        </p:txBody>
      </p:sp>
      <p:pic>
        <p:nvPicPr>
          <p:cNvPr id="14" name="Picture 13" descr="D:\2021-新品\DW系列\DW5A渲染图\KeyShot Mug - Thumbnail - Heavily Worn2.1.pngKeyShot Mug - Thumbnail - Heavily Worn2.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4691" t="12140" r="17165"/>
          <a:stretch>
            <a:fillRect/>
          </a:stretch>
        </p:blipFill>
        <p:spPr>
          <a:xfrm>
            <a:off x="5717540" y="1486535"/>
            <a:ext cx="6402705" cy="464312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80918" y="2103435"/>
            <a:ext cx="853387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00">
              <a:defRPr/>
            </a:pP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</a:rPr>
              <a:t>To Discover Unexpected Life</a:t>
            </a:r>
            <a:endParaRPr lang="en-US" sz="3200" dirty="0">
              <a:solidFill>
                <a:prstClr val="white">
                  <a:lumMod val="50000"/>
                </a:prstClr>
              </a:solidFill>
              <a:latin typeface="HelveticaNeue" panose="00000400000000000000" charset="0"/>
              <a:ea typeface="微软雅黑" panose="020B0503020204020204" charset="-122"/>
              <a:cs typeface="HelveticaNeue" panose="00000400000000000000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-68580" y="6459220"/>
            <a:ext cx="12297410" cy="450850"/>
            <a:chOff x="-108" y="10172"/>
            <a:chExt cx="19366" cy="710"/>
          </a:xfrm>
        </p:grpSpPr>
        <p:sp>
          <p:nvSpPr>
            <p:cNvPr id="3" name="矩形 2"/>
            <p:cNvSpPr/>
            <p:nvPr/>
          </p:nvSpPr>
          <p:spPr>
            <a:xfrm>
              <a:off x="-108" y="10229"/>
              <a:ext cx="19367" cy="57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HelveticaNeue" panose="00000400000000000000" charset="0"/>
                <a:ea typeface="方正准圆简体" panose="03000509000000000000" charset="-122"/>
                <a:cs typeface="HelveticaNeue" panose="00000400000000000000" charset="0"/>
              </a:endParaRPr>
            </a:p>
          </p:txBody>
        </p:sp>
        <p:pic>
          <p:nvPicPr>
            <p:cNvPr id="7" name="图片 6" descr="LOGO + 陪伴有声情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37" y="10172"/>
              <a:ext cx="2446" cy="71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600075" y="1267460"/>
            <a:ext cx="6096000" cy="675005"/>
          </a:xfrm>
          <a:prstGeom prst="rect">
            <a:avLst/>
          </a:prstGeom>
        </p:spPr>
        <p:txBody>
          <a:bodyPr vert="horz" wrap="square" lIns="0" tIns="16933" rIns="0" bIns="0" rtlCol="0" anchor="t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pPr marL="17145" lvl="0" algn="just" defTabSz="1219200">
              <a:lnSpc>
                <a:spcPts val="51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4265" b="1" kern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Neue" panose="00000400000000000000" charset="0"/>
                <a:cs typeface="HelveticaNeue" panose="00000400000000000000" charset="0"/>
                <a:sym typeface="+mn-ea"/>
              </a:rPr>
              <a:t>JH-DW5 Series</a:t>
            </a:r>
            <a:endParaRPr sz="4265" b="1" kern="0" noProof="0" dirty="0" err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Neue" panose="00000400000000000000" charset="0"/>
              <a:cs typeface="HelveticaNeue" panose="00000400000000000000" charset="0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0695" y="2659380"/>
            <a:ext cx="6135370" cy="414020"/>
          </a:xfrm>
          <a:prstGeom prst="rect">
            <a:avLst/>
          </a:prstGeom>
        </p:spPr>
        <p:txBody>
          <a:bodyPr wrap="square">
            <a:spAutoFit/>
          </a:bodyPr>
          <a:p>
            <a:pPr lvl="0" defTabSz="1219200">
              <a:lnSpc>
                <a:spcPct val="150000"/>
              </a:lnSpc>
              <a:defRPr/>
            </a:pPr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</a:rPr>
              <a:t>Enjoy what’s precious, the special time, the beautiful of the voices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HelveticaNeue" panose="00000400000000000000" charset="0"/>
              <a:ea typeface="微软雅黑" panose="020B0503020204020204" charset="-122"/>
              <a:cs typeface="HelveticaNeue" panose="00000400000000000000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85470" y="4740910"/>
            <a:ext cx="4152900" cy="618490"/>
            <a:chOff x="922" y="8561"/>
            <a:chExt cx="6540" cy="97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23" y="8632"/>
              <a:ext cx="939" cy="849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22" y="8561"/>
              <a:ext cx="816" cy="972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58" y="8760"/>
              <a:ext cx="1128" cy="636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18" y="8715"/>
              <a:ext cx="732" cy="792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lum contrast="100000"/>
            </a:blip>
            <a:stretch>
              <a:fillRect/>
            </a:stretch>
          </p:blipFill>
          <p:spPr>
            <a:xfrm>
              <a:off x="3930" y="8568"/>
              <a:ext cx="1293" cy="958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69" y="8721"/>
              <a:ext cx="1069" cy="814"/>
            </a:xfrm>
            <a:prstGeom prst="rect">
              <a:avLst/>
            </a:prstGeom>
          </p:spPr>
        </p:pic>
      </p:grpSp>
      <p:pic>
        <p:nvPicPr>
          <p:cNvPr id="53" name="图片 52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contrast="100000"/>
          </a:blip>
          <a:stretch>
            <a:fillRect/>
          </a:stretch>
        </p:blipFill>
        <p:spPr>
          <a:xfrm>
            <a:off x="4825365" y="4810760"/>
            <a:ext cx="605790" cy="47688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41935" y="307975"/>
            <a:ext cx="86556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1219200"/>
            <a:r>
              <a:rPr kumimoji="1" lang="en-US" altLang="zh-CN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Franklin Gothic Demi Cond" panose="020B0706030402020204" pitchFamily="34" charset="0"/>
                <a:sym typeface="+mn-ea"/>
              </a:rPr>
              <a:t>COMPETITORS COMPARISON</a:t>
            </a:r>
            <a:endParaRPr kumimoji="1" lang="en-US" altLang="zh-CN" sz="28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Franklin Gothic Demi Cond" panose="020B0706030402020204" pitchFamily="34" charset="0"/>
              <a:sym typeface="+mn-ea"/>
            </a:endParaRPr>
          </a:p>
        </p:txBody>
      </p:sp>
      <p:graphicFrame>
        <p:nvGraphicFramePr>
          <p:cNvPr id="17" name="表格 16"/>
          <p:cNvGraphicFramePr/>
          <p:nvPr>
            <p:custDataLst>
              <p:tags r:id="rId1"/>
            </p:custDataLst>
          </p:nvPr>
        </p:nvGraphicFramePr>
        <p:xfrm>
          <a:off x="301625" y="953135"/>
          <a:ext cx="11588750" cy="5290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760"/>
                <a:gridCol w="1915795"/>
                <a:gridCol w="1914525"/>
                <a:gridCol w="1913255"/>
                <a:gridCol w="1914525"/>
                <a:gridCol w="1913890"/>
              </a:tblGrid>
              <a:tr h="433070">
                <a:tc>
                  <a:txBody>
                    <a:bodyPr/>
                    <a:p>
                      <a:pPr algn="ctr" fontAlgn="ctr"/>
                      <a:r>
                        <a:rPr lang="en-US" sz="1400" dirty="0">
                          <a:effectLst/>
                          <a:sym typeface="+mn-ea"/>
                        </a:rPr>
                        <a:t>Brand/Model</a:t>
                      </a:r>
                      <a:endParaRPr lang="en-US" altLang="en-US" sz="1400" b="1">
                        <a:solidFill>
                          <a:srgbClr val="FFFFFF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HelveticaNeue" panose="00000400000000000000" charset="-122"/>
                          <a:sym typeface="+mn-ea"/>
                        </a:rPr>
                        <a:t>JH-DW5B</a:t>
                      </a:r>
                      <a:endParaRPr lang="en-US" sz="1400" b="1">
                        <a:solidFill>
                          <a:srgbClr val="FFFFFF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HelveticaNeue" panose="00000400000000000000" charset="-122"/>
                          <a:sym typeface="+mn-ea"/>
                        </a:rPr>
                        <a:t>Phonak - Paradise</a:t>
                      </a:r>
                      <a:endParaRPr lang="en-US" sz="1400" b="1">
                        <a:solidFill>
                          <a:srgbClr val="FFFFFF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HelveticaNeue" panose="00000400000000000000" charset="-122"/>
                          <a:sym typeface="+mn-ea"/>
                        </a:rPr>
                        <a:t>Widex - Moment</a:t>
                      </a:r>
                      <a:endParaRPr lang="en-US" sz="1400" b="1">
                        <a:solidFill>
                          <a:srgbClr val="FFFFFF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HelveticaNeue" panose="00000400000000000000" charset="-122"/>
                          <a:sym typeface="+mn-ea"/>
                        </a:rPr>
                        <a:t>Beltone - Amaze</a:t>
                      </a:r>
                      <a:endParaRPr lang="en-US" sz="1400" b="1">
                        <a:solidFill>
                          <a:srgbClr val="FFFFFF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HelveticaNeue" panose="00000400000000000000" charset="-122"/>
                          <a:sym typeface="+mn-ea"/>
                        </a:rPr>
                        <a:t>Starkey - Livio</a:t>
                      </a:r>
                      <a:endParaRPr lang="en-US" sz="1400" b="1">
                        <a:solidFill>
                          <a:srgbClr val="FFFFFF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135128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Photo</a:t>
                      </a:r>
                      <a:endParaRPr 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908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Types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RIC/RITE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RIC/RITE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RIC/RITE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RIC/RITE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RIC/RITE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914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Power Type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Built-</a:t>
                      </a: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in Rechargeable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Built-in Rechargeable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Built-in Rechargeable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Built-in Rechargeable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Built-in Rechargeable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908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Battery type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Lithium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Lithium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Lithium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Lithium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Lithium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908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Chargingcase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✔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✔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✔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✔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✔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Volume adjustment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Push button/APP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Push button/APP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Push button/APP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Push button/APP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Push button/APP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908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Hearing Aid Fully Charge time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B050"/>
                          </a:solidFill>
                          <a:latin typeface="HelveticaNeue" panose="00000400000000000000" charset="-122"/>
                        </a:rPr>
                        <a:t>≤2h</a:t>
                      </a:r>
                      <a:endParaRPr lang="en-US" altLang="en-US" sz="1100" b="0">
                        <a:solidFill>
                          <a:srgbClr val="00B05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≤</a:t>
                      </a: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3h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≤</a:t>
                      </a: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4h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≤</a:t>
                      </a: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3h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≤</a:t>
                      </a: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3h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914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Hearing Aid Working time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B050"/>
                          </a:solidFill>
                          <a:latin typeface="HelveticaNeue" panose="00000400000000000000" charset="-122"/>
                        </a:rPr>
                        <a:t>24h</a:t>
                      </a:r>
                      <a:endParaRPr lang="en-US" altLang="en-US" sz="1100" b="0">
                        <a:solidFill>
                          <a:srgbClr val="00B05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16h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16-20h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30h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24h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908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Power on and off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Push button/Back to case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Push button/Back to case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Push button/Back to case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Push button/Back to case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Push button/Back to case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924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Charging indicator light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✔</a:t>
                      </a: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(on Charging Case)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✔</a:t>
                      </a: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(on Charging Case)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✔</a:t>
                      </a: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(on Charging Case)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✔</a:t>
                      </a: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(on Charging Case)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✔</a:t>
                      </a:r>
                      <a:r>
                        <a:rPr lang="en-US" sz="1100" b="0">
                          <a:solidFill>
                            <a:srgbClr val="000000"/>
                          </a:solidFill>
                          <a:latin typeface="HelveticaNeue" panose="00000400000000000000" charset="-122"/>
                        </a:rPr>
                        <a:t>(on Charging Case)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92430"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92430"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HelveticaNeue" panose="00000400000000000000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2637155" y="1361440"/>
            <a:ext cx="8878570" cy="1136650"/>
            <a:chOff x="4153" y="2594"/>
            <a:chExt cx="13982" cy="1790"/>
          </a:xfrm>
        </p:grpSpPr>
        <p:pic>
          <p:nvPicPr>
            <p:cNvPr id="18" name="图片 1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53" y="2780"/>
              <a:ext cx="1840" cy="16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9" name="图片 1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951" y="2730"/>
              <a:ext cx="2128" cy="165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" name="图片 2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3069" y="2594"/>
              <a:ext cx="2073" cy="17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" name="图片 2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6255" y="2845"/>
              <a:ext cx="1881" cy="128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" name="图片 22" descr="widex-moment-3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01" y="2744"/>
              <a:ext cx="2446" cy="1641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8178800" y="6443345"/>
            <a:ext cx="3711575" cy="260350"/>
            <a:chOff x="9296" y="363"/>
            <a:chExt cx="5845" cy="410"/>
          </a:xfrm>
        </p:grpSpPr>
        <p:sp>
          <p:nvSpPr>
            <p:cNvPr id="3" name="Rectangle 25"/>
            <p:cNvSpPr/>
            <p:nvPr/>
          </p:nvSpPr>
          <p:spPr>
            <a:xfrm>
              <a:off x="9296" y="485"/>
              <a:ext cx="605" cy="20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9915" y="363"/>
              <a:ext cx="5227" cy="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en-US" sz="11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sym typeface="+mn-ea"/>
                </a:rPr>
                <a:t>Advantages </a:t>
              </a:r>
              <a:r>
                <a:rPr lang="en-US" sz="11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sym typeface="+mn-ea"/>
                </a:rPr>
                <a:t>of </a:t>
              </a:r>
              <a:r>
                <a:rPr lang="en-US" sz="11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sym typeface="+mn-ea"/>
                </a:rPr>
                <a:t>JH</a:t>
              </a:r>
              <a:r>
                <a:rPr lang="en-US" sz="11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sym typeface="+mn-ea"/>
                </a:rPr>
                <a:t> compare </a:t>
              </a:r>
              <a:r>
                <a:rPr lang="en-US" sz="11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sym typeface="+mn-ea"/>
                </a:rPr>
                <a:t>to competitors</a:t>
              </a:r>
              <a:endParaRPr lang="en-US" sz="11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+mn-ea"/>
              </a:endParaRPr>
            </a:p>
          </p:txBody>
        </p:sp>
      </p:grpSp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8"/>
          <p:cNvSpPr txBox="1"/>
          <p:nvPr>
            <p:custDataLst>
              <p:tags r:id="rId1"/>
            </p:custDataLst>
          </p:nvPr>
        </p:nvSpPr>
        <p:spPr>
          <a:xfrm>
            <a:off x="367665" y="6250305"/>
            <a:ext cx="2961005" cy="293370"/>
          </a:xfrm>
          <a:prstGeom prst="rect">
            <a:avLst/>
          </a:prstGeom>
        </p:spPr>
        <p:txBody>
          <a:bodyPr vert="horz" wrap="square" lIns="0" tIns="16933" rIns="0" bIns="0" rtlCol="0" anchor="t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方正准圆简体" panose="03000509000000000000" charset="-122"/>
                <a:cs typeface="Arial" panose="020B0604020202020204" pitchFamily="34" charset="0"/>
                <a:sym typeface="+mn-ea"/>
              </a:rPr>
              <a:t>*Android phones | iPhone | iPad | iPod</a:t>
            </a:r>
            <a:endParaRPr lang="en-US" sz="1200" dirty="0">
              <a:solidFill>
                <a:schemeClr val="lt1"/>
              </a:solidFill>
              <a:latin typeface="Arial" panose="020B0604020202020204" pitchFamily="34" charset="0"/>
              <a:ea typeface="方正准圆简体" panose="03000509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9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矩形 0"/>
          <p:cNvSpPr/>
          <p:nvPr>
            <p:custDataLst>
              <p:tags r:id="rId3"/>
            </p:custDataLst>
          </p:nvPr>
        </p:nvSpPr>
        <p:spPr>
          <a:xfrm>
            <a:off x="6096000" y="1"/>
            <a:ext cx="6096000" cy="6858000"/>
          </a:xfrm>
          <a:prstGeom prst="rect">
            <a:avLst/>
          </a:prstGeom>
          <a:solidFill>
            <a:schemeClr val="bg1">
              <a:lumMod val="6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文本框 2"/>
          <p:cNvSpPr txBox="1"/>
          <p:nvPr>
            <p:custDataLst>
              <p:tags r:id="rId4"/>
            </p:custDataLst>
          </p:nvPr>
        </p:nvSpPr>
        <p:spPr>
          <a:xfrm>
            <a:off x="609480" y="861696"/>
            <a:ext cx="5474322" cy="1186560"/>
          </a:xfrm>
          <a:prstGeom prst="rect">
            <a:avLst/>
          </a:prstGeom>
          <a:noFill/>
        </p:spPr>
        <p:txBody>
          <a:bodyPr wrap="square" lIns="63500" tIns="25400" rIns="63500" bIns="25400" rtlCol="0" anchor="b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600" b="1" spc="200" dirty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Hearing</a:t>
            </a:r>
            <a:r>
              <a:rPr sz="3600" b="1" spc="200" dirty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Control</a:t>
            </a:r>
            <a:endParaRPr sz="3600" b="1" spc="200" dirty="0">
              <a:solidFill>
                <a:schemeClr val="lt1"/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>
            <a:off x="609480" y="2343172"/>
            <a:ext cx="5400040" cy="3600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200" h="3600">
                <a:moveTo>
                  <a:pt x="7200" y="0"/>
                </a:moveTo>
                <a:lnTo>
                  <a:pt x="7200" y="3600"/>
                </a:lnTo>
                <a:lnTo>
                  <a:pt x="0" y="3600"/>
                </a:lnTo>
                <a:lnTo>
                  <a:pt x="0" y="0"/>
                </a:lnTo>
                <a:lnTo>
                  <a:pt x="7200" y="0"/>
                </a:lnTo>
                <a:close/>
              </a:path>
            </a:pathLst>
          </a:custGeom>
        </p:spPr>
      </p:pic>
      <p:pic>
        <p:nvPicPr>
          <p:cNvPr id="14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>
            <a:off x="7684525" y="609486"/>
            <a:ext cx="2919095" cy="563902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60" h="5040">
                <a:moveTo>
                  <a:pt x="0" y="0"/>
                </a:moveTo>
                <a:lnTo>
                  <a:pt x="8160" y="0"/>
                </a:lnTo>
                <a:lnTo>
                  <a:pt x="8160" y="5040"/>
                </a:lnTo>
                <a:lnTo>
                  <a:pt x="0" y="50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394315" y="5593715"/>
            <a:ext cx="944245" cy="495935"/>
          </a:xfrm>
          <a:prstGeom prst="rect">
            <a:avLst/>
          </a:prstGeom>
        </p:spPr>
      </p:pic>
      <p:pic>
        <p:nvPicPr>
          <p:cNvPr id="2" name="图片 1" descr="IMG_29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6615" y="2343150"/>
            <a:ext cx="2345055" cy="4168140"/>
          </a:xfrm>
          <a:prstGeom prst="rect">
            <a:avLst/>
          </a:prstGeom>
        </p:spPr>
      </p:pic>
      <p:pic>
        <p:nvPicPr>
          <p:cNvPr id="16" name="Picture 15" descr="Y:\07、市场部\01.个人文件夹（个人备份使用））\NP040 Milly\暂放\1-视频\APP视频素材\新建文件夹(1)\IMG_2907.PNGIMG_290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6410325" y="4007803"/>
            <a:ext cx="1409065" cy="25031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" name="矩形 51"/>
          <p:cNvSpPr/>
          <p:nvPr/>
        </p:nvSpPr>
        <p:spPr>
          <a:xfrm>
            <a:off x="-19685" y="-23495"/>
            <a:ext cx="12200890" cy="688149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方正准圆简体" panose="03000509000000000000" charset="-122"/>
              <a:ea typeface="方正准圆简体" panose="03000509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2335" y="3388360"/>
            <a:ext cx="1866900" cy="571500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241935" y="5559425"/>
            <a:ext cx="1137920" cy="1137920"/>
          </a:xfrm>
          <a:prstGeom prst="ellipse">
            <a:avLst/>
          </a:prstGeom>
          <a:blipFill rotWithShape="1">
            <a:blip r:embed="rId2"/>
            <a:tile tx="-6350" ty="25400" sx="100000" sy="100000" flip="none" algn="ctr"/>
          </a:blipFill>
          <a:ln w="28575" cmpd="sng">
            <a:gradFill>
              <a:gsLst>
                <a:gs pos="0">
                  <a:srgbClr val="FFC000"/>
                </a:gs>
                <a:gs pos="100000">
                  <a:srgbClr val="C7000A"/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KeyShot Mug - Thumbnail - Heavily Worn23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425" y="2413000"/>
            <a:ext cx="5572760" cy="3291840"/>
          </a:xfrm>
          <a:prstGeom prst="rect">
            <a:avLst/>
          </a:prstGeom>
        </p:spPr>
      </p:pic>
      <p:pic>
        <p:nvPicPr>
          <p:cNvPr id="13" name="null.png" descr="descr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1490" y="1455420"/>
            <a:ext cx="4392295" cy="368490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50240" y="1595120"/>
            <a:ext cx="4074160" cy="233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hearlu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5430" y="2413000"/>
            <a:ext cx="2303780" cy="701040"/>
          </a:xfrm>
          <a:prstGeom prst="rect">
            <a:avLst/>
          </a:prstGeom>
        </p:spPr>
      </p:pic>
      <p:pic>
        <p:nvPicPr>
          <p:cNvPr id="14" name="图片 13" descr="580b57fbd9996e24bc43bfd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5635" y="1285875"/>
            <a:ext cx="4861560" cy="486156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3841115" y="2579370"/>
            <a:ext cx="3530600" cy="2208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hearlu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7405" y="3388360"/>
            <a:ext cx="1938020" cy="58991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25015" y="5558790"/>
            <a:ext cx="7747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HearLUX Wireless Fitting Software</a:t>
            </a:r>
            <a:r>
              <a:rPr lang="en-US" altLang="zh-CN" sz="2400" baseline="30000"/>
              <a:t>©</a:t>
            </a:r>
            <a:endParaRPr lang="en-US" altLang="zh-CN" sz="2400"/>
          </a:p>
          <a:p>
            <a:r>
              <a:rPr lang="en-US" altLang="zh-CN" sz="2400"/>
              <a:t>No need to worry about programming lines</a:t>
            </a:r>
            <a:endParaRPr lang="en-US" altLang="zh-CN" sz="2400"/>
          </a:p>
        </p:txBody>
      </p:sp>
      <p:sp>
        <p:nvSpPr>
          <p:cNvPr id="7" name="矩形 6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5832475" cy="1159510"/>
          </a:xfrm>
          <a:prstGeom prst="rect">
            <a:avLst/>
          </a:prstGeom>
          <a:solidFill>
            <a:schemeClr val="tx1">
              <a:lumMod val="65000"/>
              <a:lumOff val="35000"/>
              <a:alpha val="9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935" y="307975"/>
            <a:ext cx="54305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dirty="0">
                <a:solidFill>
                  <a:schemeClr val="bg1"/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  <a:sym typeface="+mn-ea"/>
              </a:rPr>
              <a:t>Wireless Programme </a:t>
            </a:r>
            <a:endParaRPr lang="en-US" altLang="zh-CN" sz="3600" b="1" dirty="0">
              <a:solidFill>
                <a:schemeClr val="bg1"/>
              </a:solidFill>
              <a:latin typeface="HelveticaNeue" panose="00000400000000000000" charset="0"/>
              <a:ea typeface="微软雅黑" panose="020B0503020204020204" charset="-122"/>
              <a:cs typeface="HelveticaNeue" panose="00000400000000000000" charset="0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68580" y="6459220"/>
            <a:ext cx="12297410" cy="450850"/>
            <a:chOff x="-108" y="10172"/>
            <a:chExt cx="19366" cy="710"/>
          </a:xfrm>
        </p:grpSpPr>
        <p:sp>
          <p:nvSpPr>
            <p:cNvPr id="11" name="矩形 10"/>
            <p:cNvSpPr/>
            <p:nvPr/>
          </p:nvSpPr>
          <p:spPr>
            <a:xfrm>
              <a:off x="-108" y="10229"/>
              <a:ext cx="19367" cy="57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HelveticaNeue" panose="00000400000000000000" charset="0"/>
                <a:ea typeface="方正准圆简体" panose="03000509000000000000" charset="-122"/>
                <a:cs typeface="HelveticaNeue" panose="00000400000000000000" charset="0"/>
              </a:endParaRPr>
            </a:p>
          </p:txBody>
        </p:sp>
        <p:pic>
          <p:nvPicPr>
            <p:cNvPr id="19" name="图片 18" descr="LOGO + 陪伴有声情 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737" y="10172"/>
              <a:ext cx="2446" cy="710"/>
            </a:xfrm>
            <a:prstGeom prst="rect">
              <a:avLst/>
            </a:prstGeom>
          </p:spPr>
        </p:pic>
      </p:grpSp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" name="矩形 51"/>
          <p:cNvSpPr/>
          <p:nvPr/>
        </p:nvSpPr>
        <p:spPr>
          <a:xfrm>
            <a:off x="-19685" y="-23495"/>
            <a:ext cx="12200890" cy="688149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方正准圆简体" panose="03000509000000000000" charset="-122"/>
              <a:ea typeface="方正准圆简体" panose="03000509000000000000" charset="-122"/>
            </a:endParaRPr>
          </a:p>
        </p:txBody>
      </p:sp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 rot="300000">
            <a:off x="-1325245" y="4179570"/>
            <a:ext cx="8706485" cy="3404235"/>
          </a:xfrm>
          <a:prstGeom prst="rect">
            <a:avLst/>
          </a:prstGeom>
          <a:solidFill>
            <a:srgbClr val="F1F1F1">
              <a:alpha val="9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 rot="600000">
            <a:off x="-612140" y="-935355"/>
            <a:ext cx="10429875" cy="6007100"/>
          </a:xfrm>
          <a:prstGeom prst="rect">
            <a:avLst/>
          </a:prstGeom>
          <a:solidFill>
            <a:srgbClr val="FAFAFA">
              <a:alpha val="9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矩形 4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5832475" cy="1159510"/>
          </a:xfrm>
          <a:prstGeom prst="rect">
            <a:avLst/>
          </a:prstGeom>
          <a:solidFill>
            <a:schemeClr val="tx1">
              <a:lumMod val="65000"/>
              <a:lumOff val="35000"/>
              <a:alpha val="9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1935" y="307975"/>
            <a:ext cx="54305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Audio Streaming</a:t>
            </a:r>
            <a:endParaRPr lang="en-US" altLang="zh-CN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 descr="D:\2021-新品\A32C\原创3D手机UI弹窗样机.jpg原创3D手机UI弹窗样机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12227" b="-102"/>
          <a:stretch>
            <a:fillRect/>
          </a:stretch>
        </p:blipFill>
        <p:spPr>
          <a:xfrm>
            <a:off x="6359525" y="0"/>
            <a:ext cx="6360160" cy="74745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1935" y="1477010"/>
            <a:ext cx="697293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The latest Bluetooth technology adds even more features to your hearing aids that allow you to take phone calls, listen to music, videos, or podcasts up to 30 feet away.</a:t>
            </a:r>
            <a:endParaRPr lang="zh-CN" altLang="en-US" sz="2400"/>
          </a:p>
        </p:txBody>
      </p:sp>
      <p:pic>
        <p:nvPicPr>
          <p:cNvPr id="15" name="图片 14" descr="KeyShot Mug - Thumbnail - Heavily Worn23.3"/>
          <p:cNvPicPr>
            <a:picLocks noChangeAspect="1"/>
          </p:cNvPicPr>
          <p:nvPr/>
        </p:nvPicPr>
        <p:blipFill>
          <a:blip r:embed="rId6"/>
          <a:srcRect l="24392" t="14255" r="23579" b="14545"/>
          <a:stretch>
            <a:fillRect/>
          </a:stretch>
        </p:blipFill>
        <p:spPr>
          <a:xfrm>
            <a:off x="978535" y="3293745"/>
            <a:ext cx="3874770" cy="29965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2550" y="4668520"/>
            <a:ext cx="1866900" cy="5715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-68580" y="6459220"/>
            <a:ext cx="12297410" cy="450850"/>
            <a:chOff x="-108" y="10172"/>
            <a:chExt cx="19366" cy="710"/>
          </a:xfrm>
        </p:grpSpPr>
        <p:sp>
          <p:nvSpPr>
            <p:cNvPr id="13" name="矩形 12"/>
            <p:cNvSpPr/>
            <p:nvPr/>
          </p:nvSpPr>
          <p:spPr>
            <a:xfrm>
              <a:off x="-108" y="10229"/>
              <a:ext cx="19367" cy="57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HelveticaNeue" panose="00000400000000000000" charset="0"/>
                <a:ea typeface="方正准圆简体" panose="03000509000000000000" charset="-122"/>
                <a:cs typeface="HelveticaNeue" panose="00000400000000000000" charset="0"/>
              </a:endParaRPr>
            </a:p>
          </p:txBody>
        </p:sp>
        <p:pic>
          <p:nvPicPr>
            <p:cNvPr id="14" name="图片 13" descr="LOGO + 陪伴有声情 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737" y="10172"/>
              <a:ext cx="2446" cy="710"/>
            </a:xfrm>
            <a:prstGeom prst="rect">
              <a:avLst/>
            </a:prstGeom>
          </p:spPr>
        </p:pic>
      </p:grpSp>
    </p:spTree>
    <p:custDataLst>
      <p:tags r:id="rId9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" name="矩形 51"/>
          <p:cNvSpPr/>
          <p:nvPr/>
        </p:nvSpPr>
        <p:spPr>
          <a:xfrm>
            <a:off x="-19685" y="-23495"/>
            <a:ext cx="12200890" cy="688149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方正准圆简体" panose="03000509000000000000" charset="-122"/>
              <a:ea typeface="方正准圆简体" panose="03000509000000000000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66174" y="1115695"/>
            <a:ext cx="10383791" cy="4098902"/>
            <a:chOff x="1205" y="1501"/>
            <a:chExt cx="16989" cy="6676"/>
          </a:xfrm>
        </p:grpSpPr>
        <p:pic>
          <p:nvPicPr>
            <p:cNvPr id="15" name="图片 14" descr="KeyShot Mug - Thumbnail - Heavily Worn23.3"/>
            <p:cNvPicPr>
              <a:picLocks noChangeAspect="1"/>
            </p:cNvPicPr>
            <p:nvPr/>
          </p:nvPicPr>
          <p:blipFill>
            <a:blip r:embed="rId1"/>
            <a:srcRect l="24392" t="14255" r="23579" b="14545"/>
            <a:stretch>
              <a:fillRect/>
            </a:stretch>
          </p:blipFill>
          <p:spPr>
            <a:xfrm>
              <a:off x="1205" y="1934"/>
              <a:ext cx="8110" cy="6243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>
              <a:off x="7350" y="1501"/>
              <a:ext cx="10844" cy="6515"/>
              <a:chOff x="6337" y="1245"/>
              <a:chExt cx="10844" cy="6515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928" y="1245"/>
                <a:ext cx="8253" cy="6515"/>
              </a:xfrm>
              <a:prstGeom prst="roundRect">
                <a:avLst>
                  <a:gd name="adj" fmla="val 26991"/>
                </a:avLst>
              </a:prstGeom>
              <a:ln w="28575" cmpd="sng">
                <a:solidFill>
                  <a:srgbClr val="C00000"/>
                </a:solidFill>
                <a:prstDash val="solid"/>
              </a:ln>
            </p:spPr>
          </p:pic>
          <p:sp>
            <p:nvSpPr>
              <p:cNvPr id="9" name="椭圆 8"/>
              <p:cNvSpPr/>
              <p:nvPr/>
            </p:nvSpPr>
            <p:spPr>
              <a:xfrm>
                <a:off x="6337" y="5559"/>
                <a:ext cx="687" cy="687"/>
              </a:xfrm>
              <a:prstGeom prst="ellipse">
                <a:avLst/>
              </a:prstGeom>
              <a:solidFill>
                <a:srgbClr val="FAFAFA"/>
              </a:solidFill>
              <a:ln>
                <a:solidFill>
                  <a:srgbClr val="C700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cxnSp>
            <p:nvCxnSpPr>
              <p:cNvPr id="11" name="直接连接符 10"/>
              <p:cNvCxnSpPr>
                <a:stCxn id="9" idx="6"/>
              </p:cNvCxnSpPr>
              <p:nvPr/>
            </p:nvCxnSpPr>
            <p:spPr>
              <a:xfrm flipV="1">
                <a:off x="7024" y="5304"/>
                <a:ext cx="1920" cy="599"/>
              </a:xfrm>
              <a:prstGeom prst="line">
                <a:avLst/>
              </a:prstGeom>
              <a:ln w="44450">
                <a:solidFill>
                  <a:srgbClr val="C700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文本框 1"/>
          <p:cNvSpPr txBox="1"/>
          <p:nvPr/>
        </p:nvSpPr>
        <p:spPr>
          <a:xfrm>
            <a:off x="949325" y="5440045"/>
            <a:ext cx="1054798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Enjoy higher definition, sensitivity, and detail in your hearing across the entire frequency range of hearing from our digital signal processing technology. </a:t>
            </a:r>
            <a:endParaRPr lang="zh-CN" altLang="en-US" sz="2400"/>
          </a:p>
        </p:txBody>
      </p:sp>
      <p:grpSp>
        <p:nvGrpSpPr>
          <p:cNvPr id="8" name="组合 7"/>
          <p:cNvGrpSpPr/>
          <p:nvPr/>
        </p:nvGrpSpPr>
        <p:grpSpPr>
          <a:xfrm>
            <a:off x="-68580" y="6459220"/>
            <a:ext cx="12297410" cy="450850"/>
            <a:chOff x="-108" y="10172"/>
            <a:chExt cx="19366" cy="710"/>
          </a:xfrm>
        </p:grpSpPr>
        <p:sp>
          <p:nvSpPr>
            <p:cNvPr id="3" name="矩形 2"/>
            <p:cNvSpPr/>
            <p:nvPr/>
          </p:nvSpPr>
          <p:spPr>
            <a:xfrm>
              <a:off x="-108" y="10229"/>
              <a:ext cx="19367" cy="57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HelveticaNeue" panose="00000400000000000000" charset="0"/>
                <a:ea typeface="方正准圆简体" panose="03000509000000000000" charset="-122"/>
                <a:cs typeface="HelveticaNeue" panose="00000400000000000000" charset="0"/>
              </a:endParaRPr>
            </a:p>
          </p:txBody>
        </p:sp>
        <p:pic>
          <p:nvPicPr>
            <p:cNvPr id="7" name="图片 6" descr="LOGO + 陪伴有声情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37" y="10172"/>
              <a:ext cx="2446" cy="710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5959475" cy="1159510"/>
          </a:xfrm>
          <a:prstGeom prst="rect">
            <a:avLst/>
          </a:prstGeom>
          <a:solidFill>
            <a:schemeClr val="tx1">
              <a:lumMod val="65000"/>
              <a:lumOff val="35000"/>
              <a:alpha val="9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1935" y="307975"/>
            <a:ext cx="61417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chemeClr val="bg1"/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  <a:sym typeface="+mn-ea"/>
              </a:rPr>
              <a:t>Digital Signal Processing</a:t>
            </a:r>
            <a:endParaRPr lang="en-US" altLang="zh-CN" sz="3600" b="1" dirty="0">
              <a:solidFill>
                <a:schemeClr val="bg1"/>
              </a:solidFill>
              <a:latin typeface="HelveticaNeue" panose="00000400000000000000" charset="0"/>
              <a:ea typeface="微软雅黑" panose="020B0503020204020204" charset="-122"/>
              <a:cs typeface="HelveticaNeue" panose="00000400000000000000" charset="0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5048" t="7601" b="4711"/>
          <a:stretch>
            <a:fillRect/>
          </a:stretch>
        </p:blipFill>
        <p:spPr>
          <a:xfrm>
            <a:off x="7238365" y="1998345"/>
            <a:ext cx="4301490" cy="3233420"/>
          </a:xfrm>
          <a:prstGeom prst="snip2Same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1300" y="1998345"/>
            <a:ext cx="543115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defTabSz="1219200">
              <a:lnSpc>
                <a:spcPct val="150000"/>
              </a:lnSpc>
              <a:defRPr/>
            </a:pPr>
            <a:r>
              <a:rPr sz="2400"/>
              <a:t>For a fuller, richer sound and outstanding life quality. We offers wearers four sound profile settings. </a:t>
            </a:r>
            <a:endParaRPr sz="2400"/>
          </a:p>
          <a:p>
            <a:pPr lvl="0" defTabSz="1219200">
              <a:lnSpc>
                <a:spcPct val="150000"/>
              </a:lnSpc>
              <a:defRPr/>
            </a:pPr>
            <a:r>
              <a:rPr sz="2400"/>
              <a:t>To </a:t>
            </a:r>
            <a:r>
              <a:rPr sz="2400">
                <a:sym typeface="+mn-ea"/>
              </a:rPr>
              <a:t>enjoy what</a:t>
            </a:r>
            <a:r>
              <a:rPr lang="en-US" sz="2400">
                <a:sym typeface="+mn-ea"/>
              </a:rPr>
              <a:t>’</a:t>
            </a:r>
            <a:r>
              <a:rPr sz="2400">
                <a:sym typeface="+mn-ea"/>
              </a:rPr>
              <a:t>s precious, the special time, the beautiful of the voices</a:t>
            </a:r>
            <a:r>
              <a:rPr lang="en-US" sz="2400">
                <a:sym typeface="+mn-ea"/>
              </a:rPr>
              <a:t>.</a:t>
            </a:r>
            <a:endParaRPr lang="en-US" sz="2400"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-68580" y="6459220"/>
            <a:ext cx="12297410" cy="450850"/>
            <a:chOff x="-108" y="10172"/>
            <a:chExt cx="19366" cy="710"/>
          </a:xfrm>
        </p:grpSpPr>
        <p:sp>
          <p:nvSpPr>
            <p:cNvPr id="6" name="矩形 5"/>
            <p:cNvSpPr/>
            <p:nvPr/>
          </p:nvSpPr>
          <p:spPr>
            <a:xfrm>
              <a:off x="-108" y="10229"/>
              <a:ext cx="19367" cy="57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HelveticaNeue" panose="00000400000000000000" charset="0"/>
                <a:ea typeface="方正准圆简体" panose="03000509000000000000" charset="-122"/>
                <a:cs typeface="HelveticaNeue" panose="00000400000000000000" charset="0"/>
              </a:endParaRPr>
            </a:p>
          </p:txBody>
        </p:sp>
        <p:pic>
          <p:nvPicPr>
            <p:cNvPr id="7" name="图片 6" descr="LOGO + 陪伴有声情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37" y="10172"/>
              <a:ext cx="2446" cy="710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5832475" cy="1159510"/>
          </a:xfrm>
          <a:prstGeom prst="rect">
            <a:avLst/>
          </a:prstGeom>
          <a:solidFill>
            <a:schemeClr val="tx1">
              <a:lumMod val="65000"/>
              <a:lumOff val="35000"/>
              <a:alpha val="9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1935" y="307975"/>
            <a:ext cx="54305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dirty="0">
                <a:solidFill>
                  <a:schemeClr val="bg1"/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  <a:sym typeface="+mn-ea"/>
              </a:rPr>
              <a:t>Hear Matter You Like</a:t>
            </a:r>
            <a:endParaRPr lang="en-US" altLang="zh-CN" sz="3600" b="1" dirty="0">
              <a:solidFill>
                <a:schemeClr val="bg1"/>
              </a:solidFill>
              <a:latin typeface="HelveticaNeue" panose="00000400000000000000" charset="0"/>
              <a:ea typeface="微软雅黑" panose="020B0503020204020204" charset="-122"/>
              <a:cs typeface="HelveticaNeue" panose="00000400000000000000" charset="0"/>
              <a:sym typeface="+mn-ea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6268085" y="1386205"/>
            <a:ext cx="200025" cy="0"/>
          </a:xfrm>
          <a:prstGeom prst="line">
            <a:avLst/>
          </a:prstGeom>
          <a:ln w="28575">
            <a:solidFill>
              <a:srgbClr val="B6A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" name="矩形 51"/>
          <p:cNvSpPr/>
          <p:nvPr/>
        </p:nvSpPr>
        <p:spPr>
          <a:xfrm>
            <a:off x="-19685" y="-23495"/>
            <a:ext cx="12200890" cy="688149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方正准圆简体" panose="03000509000000000000" charset="-122"/>
              <a:ea typeface="方正准圆简体" panose="03000509000000000000" charset="-122"/>
            </a:endParaRPr>
          </a:p>
        </p:txBody>
      </p:sp>
      <p:pic>
        <p:nvPicPr>
          <p:cNvPr id="2" name="图片 1" descr="DW5A 单页 英文版-20220708  "/>
          <p:cNvPicPr>
            <a:picLocks noChangeAspect="1"/>
          </p:cNvPicPr>
          <p:nvPr/>
        </p:nvPicPr>
        <p:blipFill>
          <a:blip r:embed="rId1"/>
          <a:srcRect l="67119" t="64123" r="5352" b="22694"/>
          <a:stretch>
            <a:fillRect/>
          </a:stretch>
        </p:blipFill>
        <p:spPr>
          <a:xfrm>
            <a:off x="3613785" y="2027555"/>
            <a:ext cx="8567420" cy="41217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41935" y="1393190"/>
            <a:ext cx="685927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 defTabSz="1219200">
              <a:lnSpc>
                <a:spcPct val="150000"/>
              </a:lnSpc>
              <a:buClrTx/>
              <a:buSzTx/>
              <a:buFontTx/>
              <a:defRPr/>
            </a:pPr>
            <a:r>
              <a:rPr sz="2400">
                <a:sym typeface="+mn-ea"/>
              </a:rPr>
              <a:t>The </a:t>
            </a:r>
            <a:r>
              <a:rPr sz="2400">
                <a:sym typeface="+mn-ea"/>
              </a:rPr>
              <a:t>DW5A</a:t>
            </a:r>
            <a:r>
              <a:rPr sz="2400">
                <a:sym typeface="+mn-ea"/>
              </a:rPr>
              <a:t> features advanced rechargeable battery technology that powers your aids to deliver </a:t>
            </a:r>
            <a:endParaRPr sz="2400">
              <a:sym typeface="+mn-ea"/>
            </a:endParaRPr>
          </a:p>
          <a:p>
            <a:pPr lvl="0" algn="l" defTabSz="1219200">
              <a:lnSpc>
                <a:spcPct val="150000"/>
              </a:lnSpc>
              <a:buClrTx/>
              <a:buSzTx/>
              <a:buFontTx/>
              <a:defRPr/>
            </a:pPr>
            <a:r>
              <a:rPr sz="2400">
                <a:sym typeface="+mn-ea"/>
              </a:rPr>
              <a:t>an entire day</a:t>
            </a:r>
            <a:r>
              <a:rPr sz="2400">
                <a:sym typeface="+mn-ea"/>
              </a:rPr>
              <a:t>’</a:t>
            </a:r>
            <a:r>
              <a:rPr sz="2400">
                <a:sym typeface="+mn-ea"/>
              </a:rPr>
              <a:t>s worth of hearing. </a:t>
            </a:r>
            <a:endParaRPr sz="2400">
              <a:sym typeface="+mn-ea"/>
            </a:endParaRPr>
          </a:p>
          <a:p>
            <a:pPr lvl="0" algn="l" defTabSz="1219200">
              <a:lnSpc>
                <a:spcPct val="150000"/>
              </a:lnSpc>
              <a:buClrTx/>
              <a:buSzTx/>
              <a:buFontTx/>
              <a:defRPr/>
            </a:pPr>
            <a:r>
              <a:rPr sz="2400">
                <a:sym typeface="+mn-ea"/>
              </a:rPr>
              <a:t>And with the </a:t>
            </a:r>
            <a:r>
              <a:rPr sz="2400">
                <a:sym typeface="+mn-ea"/>
              </a:rPr>
              <a:t>powerbank </a:t>
            </a:r>
            <a:r>
              <a:rPr sz="2400">
                <a:sym typeface="+mn-ea"/>
              </a:rPr>
              <a:t>, you </a:t>
            </a:r>
            <a:endParaRPr sz="2400">
              <a:sym typeface="+mn-ea"/>
            </a:endParaRPr>
          </a:p>
          <a:p>
            <a:pPr lvl="0" algn="l" defTabSz="1219200">
              <a:lnSpc>
                <a:spcPct val="150000"/>
              </a:lnSpc>
              <a:buClrTx/>
              <a:buSzTx/>
              <a:buFontTx/>
              <a:defRPr/>
            </a:pPr>
            <a:r>
              <a:rPr sz="2400">
                <a:sym typeface="+mn-ea"/>
              </a:rPr>
              <a:t>can go a full 72 hours </a:t>
            </a:r>
            <a:endParaRPr sz="2400">
              <a:sym typeface="+mn-ea"/>
            </a:endParaRPr>
          </a:p>
          <a:p>
            <a:pPr lvl="0" algn="l" defTabSz="1219200">
              <a:lnSpc>
                <a:spcPct val="150000"/>
              </a:lnSpc>
              <a:buClrTx/>
              <a:buSzTx/>
              <a:buFontTx/>
              <a:defRPr/>
            </a:pPr>
            <a:r>
              <a:rPr sz="2400">
                <a:sym typeface="+mn-ea"/>
              </a:rPr>
              <a:t>without having to plug </a:t>
            </a:r>
            <a:endParaRPr sz="2400">
              <a:sym typeface="+mn-ea"/>
            </a:endParaRPr>
          </a:p>
          <a:p>
            <a:pPr lvl="0" algn="l" defTabSz="1219200">
              <a:lnSpc>
                <a:spcPct val="150000"/>
              </a:lnSpc>
              <a:buClrTx/>
              <a:buSzTx/>
              <a:buFontTx/>
              <a:defRPr/>
            </a:pPr>
            <a:r>
              <a:rPr sz="2400">
                <a:sym typeface="+mn-ea"/>
              </a:rPr>
              <a:t>back in.</a:t>
            </a:r>
            <a:endParaRPr sz="2400">
              <a:sym typeface="+mn-ea"/>
            </a:endParaRPr>
          </a:p>
        </p:txBody>
      </p:sp>
      <p:sp>
        <p:nvSpPr>
          <p:cNvPr id="5" name="矩形 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5832475" cy="1159510"/>
          </a:xfrm>
          <a:prstGeom prst="rect">
            <a:avLst/>
          </a:prstGeom>
          <a:solidFill>
            <a:schemeClr val="tx1">
              <a:lumMod val="65000"/>
              <a:lumOff val="35000"/>
              <a:alpha val="9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1935" y="92075"/>
            <a:ext cx="54305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defTabSz="1219200">
              <a:lnSpc>
                <a:spcPct val="150000"/>
              </a:lnSpc>
              <a:defRPr/>
            </a:pPr>
            <a:r>
              <a:rPr lang="en-US" sz="3600" dirty="0">
                <a:solidFill>
                  <a:schemeClr val="bg1"/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  <a:sym typeface="+mn-ea"/>
              </a:rPr>
              <a:t>Recharge on-the-go</a:t>
            </a:r>
            <a:endParaRPr lang="en-US" altLang="zh-CN" sz="3600" b="1" dirty="0">
              <a:solidFill>
                <a:schemeClr val="bg1"/>
              </a:solidFill>
              <a:latin typeface="HelveticaNeue" panose="00000400000000000000" charset="0"/>
              <a:ea typeface="微软雅黑" panose="020B0503020204020204" charset="-122"/>
              <a:cs typeface="HelveticaNeue" panose="00000400000000000000" charset="0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68580" y="6459220"/>
            <a:ext cx="12297410" cy="450850"/>
            <a:chOff x="-108" y="10172"/>
            <a:chExt cx="19366" cy="710"/>
          </a:xfrm>
        </p:grpSpPr>
        <p:sp>
          <p:nvSpPr>
            <p:cNvPr id="7" name="矩形 6"/>
            <p:cNvSpPr/>
            <p:nvPr/>
          </p:nvSpPr>
          <p:spPr>
            <a:xfrm>
              <a:off x="-108" y="10229"/>
              <a:ext cx="19367" cy="57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HelveticaNeue" panose="00000400000000000000" charset="0"/>
                <a:ea typeface="方正准圆简体" panose="03000509000000000000" charset="-122"/>
                <a:cs typeface="HelveticaNeue" panose="00000400000000000000" charset="0"/>
              </a:endParaRPr>
            </a:p>
          </p:txBody>
        </p:sp>
        <p:pic>
          <p:nvPicPr>
            <p:cNvPr id="10" name="图片 9" descr="LOGO + 陪伴有声情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37" y="10172"/>
              <a:ext cx="2446" cy="710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" name="矩形 51"/>
          <p:cNvSpPr/>
          <p:nvPr/>
        </p:nvSpPr>
        <p:spPr>
          <a:xfrm>
            <a:off x="-19685" y="-23495"/>
            <a:ext cx="12200890" cy="688149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方正准圆简体" panose="03000509000000000000" charset="-122"/>
              <a:ea typeface="方正准圆简体" panose="03000509000000000000" charset="-122"/>
            </a:endParaRPr>
          </a:p>
        </p:txBody>
      </p:sp>
      <p:pic>
        <p:nvPicPr>
          <p:cNvPr id="4" name="图片 3" descr="正面DW5A"/>
          <p:cNvPicPr>
            <a:picLocks noChangeAspect="1"/>
          </p:cNvPicPr>
          <p:nvPr/>
        </p:nvPicPr>
        <p:blipFill>
          <a:blip r:embed="rId1"/>
          <a:srcRect l="24959" r="23579"/>
          <a:stretch>
            <a:fillRect/>
          </a:stretch>
        </p:blipFill>
        <p:spPr>
          <a:xfrm>
            <a:off x="205105" y="885190"/>
            <a:ext cx="4560570" cy="498475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646045" y="3907790"/>
            <a:ext cx="2682875" cy="2531110"/>
            <a:chOff x="9847" y="2402"/>
            <a:chExt cx="6708" cy="6478"/>
          </a:xfrm>
          <a:solidFill>
            <a:schemeClr val="bg1"/>
          </a:solidFill>
        </p:grpSpPr>
        <p:sp>
          <p:nvSpPr>
            <p:cNvPr id="6" name="等腰三角形 5"/>
            <p:cNvSpPr/>
            <p:nvPr/>
          </p:nvSpPr>
          <p:spPr>
            <a:xfrm>
              <a:off x="10766" y="3179"/>
              <a:ext cx="4871" cy="4584"/>
            </a:xfrm>
            <a:prstGeom prst="triangle">
              <a:avLst/>
            </a:prstGeom>
            <a:grpFill/>
            <a:ln w="19050">
              <a:solidFill>
                <a:srgbClr val="C700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>
                  <a:solidFill>
                    <a:srgbClr val="C00000"/>
                  </a:solidFill>
                </a:rPr>
                <a:t>3 in 1</a:t>
              </a:r>
              <a:endParaRPr lang="en-US" altLang="zh-CN">
                <a:solidFill>
                  <a:srgbClr val="C00000"/>
                </a:solidFill>
              </a:endParaRPr>
            </a:p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Charging</a:t>
              </a:r>
              <a:endParaRPr lang="en-US" altLang="zh-CN" sz="120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Case</a:t>
              </a:r>
              <a:endParaRPr lang="en-US" altLang="zh-CN" sz="1200">
                <a:solidFill>
                  <a:schemeClr val="tx1"/>
                </a:solidFill>
              </a:endParaRPr>
            </a:p>
            <a:p>
              <a:pPr algn="ctr"/>
              <a:endParaRPr lang="en-US" altLang="zh-CN" sz="1200">
                <a:solidFill>
                  <a:schemeClr val="tx1"/>
                </a:solidFill>
              </a:endParaRPr>
            </a:p>
            <a:p>
              <a:pPr algn="ctr"/>
              <a:endParaRPr lang="en-US" altLang="zh-CN" sz="1200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2083" y="2402"/>
              <a:ext cx="2236" cy="2236"/>
            </a:xfrm>
            <a:prstGeom prst="ellipse">
              <a:avLst/>
            </a:prstGeom>
            <a:grpFill/>
            <a:ln>
              <a:gradFill>
                <a:gsLst>
                  <a:gs pos="0">
                    <a:srgbClr val="FFC000"/>
                  </a:gs>
                  <a:gs pos="100000">
                    <a:srgbClr val="C7000A"/>
                  </a:gs>
                </a:gsLst>
                <a:lin ang="108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UVC</a:t>
              </a:r>
              <a:br>
                <a:rPr lang="en-US" altLang="zh-CN" sz="1200">
                  <a:solidFill>
                    <a:schemeClr val="tx1"/>
                  </a:solidFill>
                </a:rPr>
              </a:br>
              <a:r>
                <a:rPr lang="en-US" altLang="zh-CN" sz="1200">
                  <a:solidFill>
                    <a:schemeClr val="tx1"/>
                  </a:solidFill>
                </a:rPr>
                <a:t>Lamp</a:t>
              </a:r>
              <a:endParaRPr lang="en-US" altLang="zh-CN" sz="1200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9847" y="6644"/>
              <a:ext cx="2236" cy="2236"/>
            </a:xfrm>
            <a:prstGeom prst="ellipse">
              <a:avLst/>
            </a:prstGeom>
            <a:grpFill/>
            <a:ln w="28575" cmpd="sng">
              <a:gradFill>
                <a:gsLst>
                  <a:gs pos="0">
                    <a:srgbClr val="FFC000"/>
                  </a:gs>
                  <a:gs pos="100000">
                    <a:srgbClr val="C7000A"/>
                  </a:gs>
                </a:gsLst>
                <a:lin ang="10800000" scaled="1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Dry</a:t>
              </a:r>
              <a:br>
                <a:rPr lang="en-US" altLang="zh-CN" sz="1200">
                  <a:solidFill>
                    <a:schemeClr val="tx1"/>
                  </a:solidFill>
                </a:rPr>
              </a:br>
              <a:r>
                <a:rPr lang="en-US" altLang="zh-CN" sz="1200">
                  <a:solidFill>
                    <a:schemeClr val="tx1"/>
                  </a:solidFill>
                </a:rPr>
                <a:t>Box</a:t>
              </a:r>
              <a:endParaRPr lang="en-US" altLang="zh-CN" sz="1200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4319" y="6644"/>
              <a:ext cx="2236" cy="2236"/>
            </a:xfrm>
            <a:prstGeom prst="ellipse">
              <a:avLst/>
            </a:prstGeom>
            <a:grpFill/>
            <a:ln>
              <a:gradFill>
                <a:gsLst>
                  <a:gs pos="0">
                    <a:srgbClr val="FFC000"/>
                  </a:gs>
                  <a:gs pos="100000">
                    <a:srgbClr val="C7000A"/>
                  </a:gs>
                </a:gsLst>
                <a:lin ang="108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Power</a:t>
              </a:r>
              <a:endParaRPr lang="en-US" altLang="zh-CN" sz="120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Bank</a:t>
              </a:r>
              <a:endParaRPr lang="en-US" altLang="zh-CN" sz="1200">
                <a:solidFill>
                  <a:schemeClr val="tx1"/>
                </a:solidFill>
              </a:endParaRPr>
            </a:p>
          </p:txBody>
        </p:sp>
      </p:grpSp>
      <p:sp>
        <p:nvSpPr>
          <p:cNvPr id="102" name="文本框 101"/>
          <p:cNvSpPr txBox="1"/>
          <p:nvPr/>
        </p:nvSpPr>
        <p:spPr>
          <a:xfrm>
            <a:off x="4483100" y="1233170"/>
            <a:ext cx="7746365" cy="47694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28600" indent="-228600"/>
            <a:r>
              <a:rPr lang="en-US" sz="2400">
                <a:solidFill>
                  <a:srgbClr val="C00000"/>
                </a:solidFill>
              </a:rPr>
              <a:t> 3-in-1 Multifunction Charging Case</a:t>
            </a:r>
            <a:r>
              <a:rPr lang="en-US" sz="2000"/>
              <a:t>a. Power Bank Function    i. Provides an additional 3 full charges so that you can be on the go. The added convenience and flexibility make it perfect for short trips.</a:t>
            </a:r>
            <a:endParaRPr lang="en-US" sz="2000"/>
          </a:p>
          <a:p>
            <a:pPr marL="228600" indent="-228600"/>
            <a:r>
              <a:rPr lang="en-US" sz="2000"/>
              <a:t>b. Drying Function    i. Removing any moisture in the aids during storage, the multifunction case helps keep your devices in the best condition.</a:t>
            </a:r>
            <a:endParaRPr lang="en-US" sz="2000"/>
          </a:p>
          <a:p>
            <a:pPr marL="228600" indent="-228600"/>
            <a:r>
              <a:rPr lang="en-US" sz="2000"/>
              <a:t>c. UV Sterilization Function    i. The case has UV light that can kill up to 95% of the germs that can collect on your hearing aids through daily use.</a:t>
            </a:r>
            <a:endParaRPr lang="en-US" altLang="en-US" sz="2000"/>
          </a:p>
        </p:txBody>
      </p:sp>
      <p:grpSp>
        <p:nvGrpSpPr>
          <p:cNvPr id="2" name="组合 1"/>
          <p:cNvGrpSpPr/>
          <p:nvPr/>
        </p:nvGrpSpPr>
        <p:grpSpPr>
          <a:xfrm>
            <a:off x="-68580" y="6459220"/>
            <a:ext cx="12297410" cy="450850"/>
            <a:chOff x="-108" y="10172"/>
            <a:chExt cx="19366" cy="710"/>
          </a:xfrm>
        </p:grpSpPr>
        <p:sp>
          <p:nvSpPr>
            <p:cNvPr id="3" name="矩形 2"/>
            <p:cNvSpPr/>
            <p:nvPr/>
          </p:nvSpPr>
          <p:spPr>
            <a:xfrm>
              <a:off x="-108" y="10229"/>
              <a:ext cx="19367" cy="57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HelveticaNeue" panose="00000400000000000000" charset="0"/>
                <a:ea typeface="方正准圆简体" panose="03000509000000000000" charset="-122"/>
                <a:cs typeface="HelveticaNeue" panose="00000400000000000000" charset="0"/>
              </a:endParaRPr>
            </a:p>
          </p:txBody>
        </p:sp>
        <p:pic>
          <p:nvPicPr>
            <p:cNvPr id="11" name="图片 10" descr="LOGO + 陪伴有声情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37" y="10172"/>
              <a:ext cx="2446" cy="710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5832475" cy="1159510"/>
          </a:xfrm>
          <a:prstGeom prst="rect">
            <a:avLst/>
          </a:prstGeom>
          <a:solidFill>
            <a:schemeClr val="tx1">
              <a:lumMod val="65000"/>
              <a:lumOff val="35000"/>
              <a:alpha val="9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1935" y="307975"/>
            <a:ext cx="54305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dirty="0">
                <a:solidFill>
                  <a:schemeClr val="bg1"/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  <a:sym typeface="+mn-ea"/>
              </a:rPr>
              <a:t>3-in-1 Recharging Base </a:t>
            </a:r>
            <a:endParaRPr lang="en-US" altLang="zh-CN" sz="3600" b="1" dirty="0">
              <a:solidFill>
                <a:schemeClr val="bg1"/>
              </a:solidFill>
              <a:latin typeface="HelveticaNeue" panose="00000400000000000000" charset="0"/>
              <a:ea typeface="微软雅黑" panose="020B0503020204020204" charset="-122"/>
              <a:cs typeface="HelveticaNeue" panose="00000400000000000000" charset="0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矩形 27"/>
          <p:cNvSpPr/>
          <p:nvPr/>
        </p:nvSpPr>
        <p:spPr>
          <a:xfrm>
            <a:off x="6138545" y="3013710"/>
            <a:ext cx="5546725" cy="3639820"/>
          </a:xfrm>
          <a:prstGeom prst="rect">
            <a:avLst/>
          </a:prstGeom>
          <a:solidFill>
            <a:srgbClr val="EFEFEF"/>
          </a:solidFill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方正准圆简体" panose="03000509000000000000" charset="-122"/>
              <a:ea typeface="方正准圆简体" panose="03000509000000000000" charset="-122"/>
            </a:endParaRPr>
          </a:p>
        </p:txBody>
      </p:sp>
      <p:pic>
        <p:nvPicPr>
          <p:cNvPr id="70" name="图片 69" descr="D:\2021-新品\DW系列\DW5A渲染图\正面DWgg5A.png正面DWgg5A"/>
          <p:cNvPicPr>
            <a:picLocks noChangeAspect="1"/>
          </p:cNvPicPr>
          <p:nvPr/>
        </p:nvPicPr>
        <p:blipFill>
          <a:blip r:embed="rId1"/>
          <a:srcRect l="26259" t="9795" r="26191" b="9635"/>
          <a:stretch>
            <a:fillRect/>
          </a:stretch>
        </p:blipFill>
        <p:spPr>
          <a:xfrm>
            <a:off x="6473825" y="3592195"/>
            <a:ext cx="2606040" cy="248348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35280" y="1435100"/>
            <a:ext cx="6006465" cy="3533140"/>
          </a:xfrm>
          <a:prstGeom prst="rect">
            <a:avLst/>
          </a:prstGeom>
          <a:solidFill>
            <a:srgbClr val="EFEF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方正准圆简体" panose="03000509000000000000" charset="-122"/>
              <a:ea typeface="方正准圆简体" panose="03000509000000000000" charset="-122"/>
            </a:endParaRPr>
          </a:p>
        </p:txBody>
      </p:sp>
      <p:sp>
        <p:nvSpPr>
          <p:cNvPr id="29" name="Rectangle 28"/>
          <p:cNvSpPr txBox="1"/>
          <p:nvPr>
            <p:custDataLst>
              <p:tags r:id="rId2"/>
            </p:custDataLst>
          </p:nvPr>
        </p:nvSpPr>
        <p:spPr>
          <a:xfrm>
            <a:off x="6857365" y="1810385"/>
            <a:ext cx="4533265" cy="431800"/>
          </a:xfrm>
          <a:prstGeom prst="rect">
            <a:avLst/>
          </a:prstGeom>
        </p:spPr>
        <p:txBody>
          <a:bodyPr vert="horz" wrap="square" lIns="0" tIns="16933" rIns="0" bIns="0" rtlCol="0" anchor="t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方正准圆简体" panose="03000509000000000000" charset="-122"/>
                <a:sym typeface="+mn-ea"/>
              </a:rPr>
              <a:t>Dimension: 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方正准圆简体" panose="03000509000000000000" charset="-122"/>
              <a:ea typeface="方正准圆简体" panose="03000509000000000000" charset="-122"/>
              <a:cs typeface="方正准圆简体" panose="03000509000000000000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5060315" y="2714625"/>
            <a:ext cx="10782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方正准圆简体" panose="03000509000000000000" charset="-122"/>
              </a:rPr>
              <a:t>Ear Dome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方正准圆简体" panose="03000509000000000000" charset="-122"/>
              <a:ea typeface="方正准圆简体" panose="03000509000000000000" charset="-122"/>
              <a:cs typeface="方正准圆简体" panose="03000509000000000000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 rot="0">
            <a:off x="2207895" y="2161540"/>
            <a:ext cx="2669150" cy="1991252"/>
            <a:chOff x="11202" y="2690"/>
            <a:chExt cx="5876" cy="4310"/>
          </a:xfrm>
        </p:grpSpPr>
        <p:cxnSp>
          <p:nvCxnSpPr>
            <p:cNvPr id="12" name="直接连接符 11"/>
            <p:cNvCxnSpPr/>
            <p:nvPr>
              <p:custDataLst>
                <p:tags r:id="rId4"/>
              </p:custDataLst>
            </p:nvPr>
          </p:nvCxnSpPr>
          <p:spPr>
            <a:xfrm flipV="1">
              <a:off x="11739" y="3337"/>
              <a:ext cx="2109" cy="25"/>
            </a:xfrm>
            <a:prstGeom prst="line">
              <a:avLst/>
            </a:prstGeom>
            <a:ln w="19050"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5"/>
              </p:custDataLst>
            </p:nvPr>
          </p:nvCxnSpPr>
          <p:spPr>
            <a:xfrm>
              <a:off x="11799" y="3948"/>
              <a:ext cx="1967" cy="34"/>
            </a:xfrm>
            <a:prstGeom prst="line">
              <a:avLst/>
            </a:prstGeom>
            <a:ln w="19050"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6"/>
              </p:custDataLst>
            </p:nvPr>
          </p:nvCxnSpPr>
          <p:spPr>
            <a:xfrm flipV="1">
              <a:off x="11202" y="6050"/>
              <a:ext cx="2028" cy="40"/>
            </a:xfrm>
            <a:prstGeom prst="line">
              <a:avLst/>
            </a:prstGeom>
            <a:ln w="19050"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7"/>
              </p:custDataLst>
            </p:nvPr>
          </p:nvCxnSpPr>
          <p:spPr>
            <a:xfrm>
              <a:off x="15208" y="2690"/>
              <a:ext cx="1870" cy="22"/>
            </a:xfrm>
            <a:prstGeom prst="line">
              <a:avLst/>
            </a:prstGeom>
            <a:ln w="19050"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>
              <p:custDataLst>
                <p:tags r:id="rId8"/>
              </p:custDataLst>
            </p:nvPr>
          </p:nvCxnSpPr>
          <p:spPr>
            <a:xfrm>
              <a:off x="16356" y="6314"/>
              <a:ext cx="84" cy="686"/>
            </a:xfrm>
            <a:prstGeom prst="line">
              <a:avLst/>
            </a:prstGeom>
            <a:ln w="19050"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1261745" y="2598420"/>
            <a:ext cx="1522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Arial" panose="020B0604020202020204" pitchFamily="34" charset="0"/>
              </a:rPr>
              <a:t>Indicator light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方正准圆简体" panose="03000509000000000000" charset="-122"/>
              <a:ea typeface="方正准圆简体" panose="03000509000000000000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1261745" y="2245360"/>
            <a:ext cx="15640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Arial" panose="020B0604020202020204" pitchFamily="34" charset="0"/>
                <a:sym typeface="+mn-ea"/>
              </a:rPr>
              <a:t>Microphone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方正准圆简体" panose="03000509000000000000" charset="-122"/>
              <a:ea typeface="方正准圆简体" panose="03000509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461645" y="3578860"/>
            <a:ext cx="19900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Arial" panose="020B0604020202020204" pitchFamily="34" charset="0"/>
                <a:sym typeface="+mn-ea"/>
              </a:rPr>
              <a:t>Multi-function button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方正准圆简体" panose="03000509000000000000" charset="-122"/>
              <a:ea typeface="方正准圆简体" panose="03000509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4940935" y="2013585"/>
            <a:ext cx="8496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方正准圆简体" panose="03000509000000000000" charset="-122"/>
              </a:rPr>
              <a:t>Ear Tube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方正准圆简体" panose="03000509000000000000" charset="-122"/>
              <a:ea typeface="方正准圆简体" panose="03000509000000000000" charset="-122"/>
              <a:cs typeface="方正准圆简体" panose="03000509000000000000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844711" y="3930590"/>
            <a:ext cx="4147980" cy="1347728"/>
            <a:chOff x="11781" y="6143"/>
            <a:chExt cx="6663" cy="2165"/>
          </a:xfrm>
        </p:grpSpPr>
        <p:sp>
          <p:nvSpPr>
            <p:cNvPr id="5" name="文本框 4"/>
            <p:cNvSpPr txBox="1"/>
            <p:nvPr>
              <p:custDataLst>
                <p:tags r:id="rId13"/>
              </p:custDataLst>
            </p:nvPr>
          </p:nvSpPr>
          <p:spPr>
            <a:xfrm>
              <a:off x="14999" y="6143"/>
              <a:ext cx="2822" cy="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准圆简体" panose="03000509000000000000" charset="-122"/>
                  <a:ea typeface="方正准圆简体" panose="03000509000000000000" charset="-122"/>
                  <a:cs typeface="Arial" panose="020B0604020202020204" pitchFamily="34" charset="0"/>
                  <a:sym typeface="+mn-ea"/>
                </a:rPr>
                <a:t>Space for Drying</a:t>
              </a:r>
              <a:endPara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Arial" panose="020B0604020202020204" pitchFamily="34" charset="0"/>
                <a:sym typeface="+mn-ea"/>
              </a:endParaRPr>
            </a:p>
            <a:p>
              <a:r>
                <a:rPr lang="en-US" altLang="zh-CN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准圆简体" panose="03000509000000000000" charset="-122"/>
                  <a:ea typeface="方正准圆简体" panose="03000509000000000000" charset="-122"/>
                  <a:cs typeface="Arial" panose="020B0604020202020204" pitchFamily="34" charset="0"/>
                  <a:sym typeface="+mn-ea"/>
                </a:rPr>
                <a:t>(Optional)</a:t>
              </a:r>
              <a:endPara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14"/>
              </p:custDataLst>
            </p:nvPr>
          </p:nvSpPr>
          <p:spPr>
            <a:xfrm>
              <a:off x="14999" y="7815"/>
              <a:ext cx="3445" cy="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准圆简体" panose="03000509000000000000" charset="-122"/>
                  <a:ea typeface="方正准圆简体" panose="03000509000000000000" charset="-122"/>
                  <a:cs typeface="Arial" panose="020B0604020202020204" pitchFamily="34" charset="0"/>
                  <a:sym typeface="+mn-ea"/>
                </a:rPr>
                <a:t>Indicator Light</a:t>
              </a:r>
              <a:endPara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5"/>
              </p:custDataLst>
            </p:nvPr>
          </p:nvSpPr>
          <p:spPr>
            <a:xfrm>
              <a:off x="14999" y="7091"/>
              <a:ext cx="2274" cy="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准圆简体" panose="03000509000000000000" charset="-122"/>
                  <a:ea typeface="方正准圆简体" panose="03000509000000000000" charset="-122"/>
                  <a:cs typeface="Arial" panose="020B0604020202020204" pitchFamily="34" charset="0"/>
                  <a:sym typeface="+mn-ea"/>
                </a:rPr>
                <a:t>UV Lamp</a:t>
              </a:r>
              <a:endPara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Arial" panose="020B0604020202020204" pitchFamily="34" charset="0"/>
                <a:sym typeface="+mn-ea"/>
              </a:endParaRPr>
            </a:p>
          </p:txBody>
        </p:sp>
        <p:cxnSp>
          <p:nvCxnSpPr>
            <p:cNvPr id="24" name="直接连接符 23"/>
            <p:cNvCxnSpPr/>
            <p:nvPr>
              <p:custDataLst>
                <p:tags r:id="rId16"/>
              </p:custDataLst>
            </p:nvPr>
          </p:nvCxnSpPr>
          <p:spPr>
            <a:xfrm flipV="1">
              <a:off x="11781" y="6550"/>
              <a:ext cx="2867" cy="26"/>
            </a:xfrm>
            <a:prstGeom prst="line">
              <a:avLst/>
            </a:prstGeom>
            <a:ln w="19050"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>
              <p:custDataLst>
                <p:tags r:id="rId17"/>
              </p:custDataLst>
            </p:nvPr>
          </p:nvCxnSpPr>
          <p:spPr>
            <a:xfrm flipV="1">
              <a:off x="11781" y="7091"/>
              <a:ext cx="1539" cy="899"/>
            </a:xfrm>
            <a:prstGeom prst="line">
              <a:avLst/>
            </a:prstGeom>
            <a:ln w="19050"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18"/>
              </p:custDataLst>
            </p:nvPr>
          </p:nvCxnSpPr>
          <p:spPr>
            <a:xfrm flipV="1">
              <a:off x="12171" y="8051"/>
              <a:ext cx="2354" cy="20"/>
            </a:xfrm>
            <a:prstGeom prst="line">
              <a:avLst/>
            </a:prstGeom>
            <a:ln w="19050"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785495" y="5274310"/>
            <a:ext cx="475424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方正准圆简体" panose="03000509000000000000" charset="-122"/>
                <a:sym typeface="+mn-ea"/>
              </a:rPr>
              <a:t>Dimension: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方正准圆简体" panose="03000509000000000000" charset="-122"/>
              <a:ea typeface="方正准圆简体" panose="03000509000000000000" charset="-122"/>
              <a:cs typeface="方正准圆简体" panose="03000509000000000000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38545" y="3021330"/>
            <a:ext cx="396240" cy="1502410"/>
          </a:xfrm>
          <a:prstGeom prst="rect">
            <a:avLst/>
          </a:prstGeom>
          <a:solidFill>
            <a:srgbClr val="B0B0B2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方正准圆简体" panose="03000509000000000000" charset="-122"/>
              <a:ea typeface="方正准圆简体" panose="03000509000000000000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966960" y="264795"/>
            <a:ext cx="2173605" cy="612140"/>
            <a:chOff x="16737" y="10172"/>
            <a:chExt cx="2522" cy="710"/>
          </a:xfrm>
        </p:grpSpPr>
        <p:sp>
          <p:nvSpPr>
            <p:cNvPr id="7" name="矩形 6"/>
            <p:cNvSpPr/>
            <p:nvPr/>
          </p:nvSpPr>
          <p:spPr>
            <a:xfrm>
              <a:off x="16738" y="10229"/>
              <a:ext cx="2521" cy="57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方正准圆简体" panose="03000509000000000000" charset="-122"/>
                <a:ea typeface="方正准圆简体" panose="03000509000000000000" charset="-122"/>
              </a:endParaRPr>
            </a:p>
          </p:txBody>
        </p:sp>
        <p:pic>
          <p:nvPicPr>
            <p:cNvPr id="9" name="图片 8" descr="LOGO + 陪伴有声情 3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16737" y="10172"/>
              <a:ext cx="2446" cy="710"/>
            </a:xfrm>
            <a:prstGeom prst="rect">
              <a:avLst/>
            </a:prstGeom>
          </p:spPr>
        </p:pic>
      </p:grpSp>
      <p:pic>
        <p:nvPicPr>
          <p:cNvPr id="21" name="图片 20" descr="KeyShot Mug "/>
          <p:cNvPicPr>
            <a:picLocks noChangeAspect="1"/>
          </p:cNvPicPr>
          <p:nvPr/>
        </p:nvPicPr>
        <p:blipFill>
          <a:blip r:embed="rId21"/>
          <a:srcRect l="23665" t="23129" r="41678" b="13503"/>
          <a:stretch>
            <a:fillRect/>
          </a:stretch>
        </p:blipFill>
        <p:spPr>
          <a:xfrm>
            <a:off x="2754630" y="1863090"/>
            <a:ext cx="2586990" cy="2660650"/>
          </a:xfrm>
          <a:prstGeom prst="rect">
            <a:avLst/>
          </a:prstGeom>
        </p:spPr>
      </p:pic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2732161" y="3072713"/>
            <a:ext cx="358775" cy="9525"/>
          </a:xfrm>
          <a:prstGeom prst="line">
            <a:avLst/>
          </a:prstGeom>
          <a:ln w="1905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>
            <p:custDataLst>
              <p:tags r:id="rId23"/>
            </p:custDataLst>
          </p:nvPr>
        </p:nvCxnSpPr>
        <p:spPr>
          <a:xfrm flipH="1">
            <a:off x="2754386" y="2463113"/>
            <a:ext cx="3175" cy="631825"/>
          </a:xfrm>
          <a:prstGeom prst="line">
            <a:avLst/>
          </a:prstGeom>
          <a:ln w="1905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24"/>
            </p:custDataLst>
          </p:nvPr>
        </p:nvCxnSpPr>
        <p:spPr>
          <a:xfrm flipV="1">
            <a:off x="4727210" y="2831337"/>
            <a:ext cx="355600" cy="572135"/>
          </a:xfrm>
          <a:prstGeom prst="line">
            <a:avLst/>
          </a:prstGeom>
          <a:ln w="1905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>
            <p:custDataLst>
              <p:tags r:id="rId25"/>
            </p:custDataLst>
          </p:nvPr>
        </p:nvSpPr>
        <p:spPr>
          <a:xfrm>
            <a:off x="3938270" y="4233545"/>
            <a:ext cx="126047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charset="-122"/>
                <a:ea typeface="方正准圆简体" panose="03000509000000000000" charset="-122"/>
                <a:cs typeface="方正准圆简体" panose="03000509000000000000" charset="-122"/>
                <a:sym typeface="+mn-ea"/>
              </a:rPr>
              <a:t>Speaker Unit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方正准圆简体" panose="03000509000000000000" charset="-122"/>
              <a:ea typeface="方正准圆简体" panose="03000509000000000000" charset="-122"/>
              <a:cs typeface="方正准圆简体" panose="03000509000000000000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57835" y="4053205"/>
            <a:ext cx="220472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/>
              <a:t>(On/Off, Hearing Mode Change)</a:t>
            </a:r>
            <a:endParaRPr lang="zh-CN" altLang="en-US" sz="1200"/>
          </a:p>
        </p:txBody>
      </p:sp>
      <p:sp>
        <p:nvSpPr>
          <p:cNvPr id="34" name="矩形 33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5832475" cy="1159510"/>
          </a:xfrm>
          <a:prstGeom prst="rect">
            <a:avLst/>
          </a:prstGeom>
          <a:solidFill>
            <a:schemeClr val="tx1">
              <a:lumMod val="65000"/>
              <a:lumOff val="35000"/>
              <a:alpha val="9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41935" y="307975"/>
            <a:ext cx="54305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chemeClr val="bg1"/>
                </a:solidFill>
                <a:latin typeface="HelveticaNeue" panose="00000400000000000000" charset="0"/>
                <a:ea typeface="微软雅黑" panose="020B0503020204020204" charset="-122"/>
                <a:cs typeface="HelveticaNeue" panose="00000400000000000000" charset="0"/>
                <a:sym typeface="+mn-ea"/>
              </a:rPr>
              <a:t>Part of the device</a:t>
            </a:r>
            <a:endParaRPr lang="en-US" altLang="zh-CN" sz="3600" b="1" dirty="0">
              <a:solidFill>
                <a:schemeClr val="bg1"/>
              </a:solidFill>
              <a:latin typeface="HelveticaNeue" panose="00000400000000000000" charset="0"/>
              <a:ea typeface="微软雅黑" panose="020B0503020204020204" charset="-122"/>
              <a:cs typeface="HelveticaNeue" panose="00000400000000000000" charset="0"/>
              <a:sym typeface="+mn-ea"/>
            </a:endParaRPr>
          </a:p>
        </p:txBody>
      </p:sp>
      <p:cxnSp>
        <p:nvCxnSpPr>
          <p:cNvPr id="37" name="直接连接符 36"/>
          <p:cNvCxnSpPr/>
          <p:nvPr>
            <p:custDataLst>
              <p:tags r:id="rId27"/>
            </p:custDataLst>
          </p:nvPr>
        </p:nvCxnSpPr>
        <p:spPr>
          <a:xfrm>
            <a:off x="8790226" y="4530971"/>
            <a:ext cx="788035" cy="3175"/>
          </a:xfrm>
          <a:prstGeom prst="line">
            <a:avLst/>
          </a:prstGeom>
          <a:ln w="1905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custDataLst>
      <p:tags r:id="rId2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MH_OLD_SHAPE_ID" val="2"/>
  <p:tag name="REFSHAPE" val="621184336"/>
</p:tagLst>
</file>

<file path=ppt/tags/tag2.xml><?xml version="1.0" encoding="utf-8"?>
<p:tagLst xmlns:p="http://schemas.openxmlformats.org/presentationml/2006/main">
  <p:tag name="MH_OLD_SHAPE_ID" val="3"/>
  <p:tag name="REFSHAPE" val="621184816"/>
</p:tagLst>
</file>

<file path=ppt/tags/tag3.xml><?xml version="1.0" encoding="utf-8"?>
<p:tagLst xmlns:p="http://schemas.openxmlformats.org/presentationml/2006/main">
  <p:tag name="MH_OLD_SHAPE_ID" val="4"/>
  <p:tag name="REFSHAPE" val="621183136"/>
</p:tagLst>
</file>

<file path=ppt/tags/tag4.xml><?xml version="1.0" encoding="utf-8"?>
<p:tagLst xmlns:p="http://schemas.openxmlformats.org/presentationml/2006/main">
  <p:tag name="KSO_WM_BEAUTIFY_FLAG" val="#wm#"/>
  <p:tag name="KSO_WM_TEMPLATE_CATEGORY" val="diagram"/>
  <p:tag name="KSO_WM_TEMPLATE_INDEX" val="790"/>
  <p:tag name="KSO_WM_SPECIAL_SOURCE" val="bdnull"/>
</p:tagLst>
</file>

<file path=ppt/tags/tag5.xml><?xml version="1.0" encoding="utf-8"?>
<p:tagLst xmlns:p="http://schemas.openxmlformats.org/presentationml/2006/main">
  <p:tag name="KSO_WM_BEAUTIFY_FLAG" val="#wm#"/>
  <p:tag name="KSO_WM_TEMPLATE_CATEGORY" val="diagram"/>
  <p:tag name="KSO_WM_TEMPLATE_INDEX" val="790"/>
  <p:tag name="KSO_WM_SPECIAL_SOURCE" val="bdnull"/>
</p:tagLst>
</file>

<file path=ppt/tags/tag6.xml><?xml version="1.0" encoding="utf-8"?>
<p:tagLst xmlns:p="http://schemas.openxmlformats.org/presentationml/2006/main">
  <p:tag name="KSO_WM_UNIT_TABLE_BEAUTIFY" val="smartTable{a832b4b8-05ff-411c-9f11-c16358ffb273}"/>
  <p:tag name="TABLE_ENDDRAG_ORIGIN_RECT" val="912*434"/>
  <p:tag name="TABLE_ENDDRAG_RECT" val="26*87*912*434"/>
</p:tagLst>
</file>

<file path=ppt/tags/tag7.xml><?xml version="1.0" encoding="utf-8"?>
<p:tagLst xmlns:p="http://schemas.openxmlformats.org/presentationml/2006/main">
  <p:tag name="KSO_WM_BEAUTIFY_FLAG" val="#wm#"/>
  <p:tag name="KSO_WM_TEMPLATE_CATEGORY" val="diagram"/>
  <p:tag name="KSO_WM_TEMPLATE_INDEX" val="790"/>
  <p:tag name="KSO_WM_SPECIAL_SOURCE" val="bdnull"/>
</p:tagLst>
</file>

<file path=ppt/tags/tag8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4780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4780"/>
  <p:tag name="KSO_WM_UNIT_VALUE" val="1325"/>
  <p:tag name="KSO_WM_TEMPLATE_ASSEMBLE_XID" val="638962570c9383becde54c6b"/>
  <p:tag name="KSO_WM_TEMPLATE_ASSEMBLE_GROUPID" val="638962570c9383becde54c6b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4780_1*i*2"/>
  <p:tag name="KSO_WM_TEMPLATE_CATEGORY" val="diagram"/>
  <p:tag name="KSO_WM_TEMPLATE_INDEX" val="20214780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0}"/>
  <p:tag name="KSO_WM_UNIT_DEC_AREA_ID" val="2258215ea2754afb895dd4e2e458dac2"/>
  <p:tag name="KSO_WM_CHIP_GROUPID" val="5eecb20ba758c1ec0b708a37"/>
  <p:tag name="KSO_WM_CHIP_XID" val="5eecb20ba758c1ec0b708a38"/>
  <p:tag name="KSO_WM_UNIT_FILL_FORE_SCHEMECOLOR_INDEX_BRIGHTNESS" val="0"/>
  <p:tag name="KSO_WM_UNIT_FILL_FORE_SCHEMECOLOR_INDEX" val="15"/>
  <p:tag name="KSO_WM_UNIT_FILL_TYPE" val="1"/>
  <p:tag name="KSO_WM_UNIT_VALUE" val="650"/>
  <p:tag name="KSO_WM_TEMPLATE_ASSEMBLE_XID" val="638962570c9383becde54c6b"/>
  <p:tag name="KSO_WM_TEMPLATE_ASSEMBLE_GROUPID" val="638962570c9383becde54c6b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4780_1*a*1"/>
  <p:tag name="KSO_WM_TEMPLATE_CATEGORY" val="diagram"/>
  <p:tag name="KSO_WM_TEMPLATE_INDEX" val="20214780"/>
  <p:tag name="KSO_WM_UNIT_LAYERLEVEL" val="1"/>
  <p:tag name="KSO_WM_TAG_VERSION" val="1.0"/>
  <p:tag name="KSO_WM_BEAUTIFY_FLAG" val="#wm#"/>
  <p:tag name="KSO_WM_UNIT_PRESET_TEXT" val="添加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e5e0ec8d07fe4589b1b43647ddbdd49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d3df2d1ac5e24af2a137d88f3a335313"/>
  <p:tag name="KSO_WM_UNIT_TEXT_FILL_FORE_SCHEMECOLOR_INDEX_BRIGHTNESS" val="0"/>
  <p:tag name="KSO_WM_UNIT_TEXT_FILL_FORE_SCHEMECOLOR_INDEX" val="13"/>
  <p:tag name="KSO_WM_UNIT_TEXT_FILL_TYPE" val="1"/>
  <p:tag name="KSO_WM_TEMPLATE_ASSEMBLE_XID" val="638962570c9383becde54c6b"/>
  <p:tag name="KSO_WM_TEMPLATE_ASSEMBLE_GROUPID" val="638962570c9383becde54c6b"/>
</p:tagLst>
</file>

<file path=ppt/tags/tag12.xml><?xml version="1.0" encoding="utf-8"?>
<p:tagLst xmlns:p="http://schemas.openxmlformats.org/presentationml/2006/main">
  <p:tag name="KSO_WM_UNIT_VALUE" val="635*126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4780_1*d*1"/>
  <p:tag name="KSO_WM_TEMPLATE_CATEGORY" val="diagram"/>
  <p:tag name="KSO_WM_TEMPLATE_INDEX" val="20214780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15a087d1849a4eab952f9c149d7d80a2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2a9d76916e234713b2500580ac06003d"/>
  <p:tag name="KSO_WM_UNIT_SUPPORT_UNIT_TYPE" val="[&quot;d&quot;,&quot;α&quot;,&quot;β&quot;]"/>
  <p:tag name="KSO_WM_TEMPLATE_ASSEMBLE_XID" val="638962570c9383becde54c6b"/>
  <p:tag name="KSO_WM_TEMPLATE_ASSEMBLE_GROUPID" val="638962570c9383becde54c6b"/>
  <p:tag name="KSO_WM_UNIT_PICTURE_CLIP_FLAG" val="0"/>
</p:tagLst>
</file>

<file path=ppt/tags/tag13.xml><?xml version="1.0" encoding="utf-8"?>
<p:tagLst xmlns:p="http://schemas.openxmlformats.org/presentationml/2006/main">
  <p:tag name="KSO_WM_UNIT_VALUE" val="888*143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14780_1*d*2"/>
  <p:tag name="KSO_WM_TEMPLATE_CATEGORY" val="diagram"/>
  <p:tag name="KSO_WM_TEMPLATE_INDEX" val="20214780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919e2586e9d14f3b8fad474cd477d6f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cb2e1c95fba74098a1865d63d1c5715d"/>
  <p:tag name="KSO_WM_UNIT_SUPPORT_UNIT_TYPE" val="[&quot;d&quot;,&quot;α&quot;,&quot;β&quot;,&quot;θ&quot;]"/>
  <p:tag name="KSO_WM_TEMPLATE_ASSEMBLE_XID" val="638962570c9383becde54c6b"/>
  <p:tag name="KSO_WM_TEMPLATE_ASSEMBLE_GROUPID" val="638962570c9383becde54c6b"/>
</p:tagLst>
</file>

<file path=ppt/tags/tag14.xml><?xml version="1.0" encoding="utf-8"?>
<p:tagLst xmlns:p="http://schemas.openxmlformats.org/presentationml/2006/main">
  <p:tag name="KSO_WM_FULL_TEXT_BEAUTIFY_COPY_ID" val="26"/>
  <p:tag name="KSO_WM_UNIT_PLACING_PICTURE_USER_VIEWPORT" val="{&quot;height&quot;:781,&quot;width&quot;:1487}"/>
  <p:tag name="KSO_WM_UNIT_TYPE" val="j"/>
</p:tagLst>
</file>

<file path=ppt/tags/tag15.xml><?xml version="1.0" encoding="utf-8"?>
<p:tagLst xmlns:p="http://schemas.openxmlformats.org/presentationml/2006/main">
  <p:tag name="KSO_WM_UNIT_PLACING_PICTURE_USER_VIEWPORT" val="{&quot;height&quot;:5911,&quot;width&quot;:3070}"/>
  <p:tag name="KSO_WM_UNIT_VALUE" val="1100*1988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924_1*d*1"/>
  <p:tag name="KSO_WM_TEMPLATE_CATEGORY" val="diagram"/>
  <p:tag name="KSO_WM_TEMPLATE_INDEX" val="20212924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77a66d7c6a9f464e868f3aae4167c86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deb0d122e6ae4433945cae318ffc3df4"/>
  <p:tag name="KSO_WM_UNIT_PLACING_PICTURE" val="deb0d122e6ae4433945cae318ffc3df4"/>
  <p:tag name="KSO_WM_UNIT_SUPPORT_UNIT_TYPE" val="[&quot;d&quot;,&quot;α&quot;,&quot;β&quot;,&quot;θ&quot;]"/>
  <p:tag name="KSO_WM_TEMPLATE_ASSEMBLE_XID" val="6130c4e1c26b0a66a1c57d40"/>
  <p:tag name="KSO_WM_TEMPLATE_ASSEMBLE_GROUPID" val="6130c4e1c26b0a66a1c57d40"/>
  <p:tag name="KSO_WM_UNIT_PLACING_PICTURE_INFO" val="{&quot;code&quot;:&quot;bCa&quot;,&quot;full_picture&quot;:true,&quot;last_full_picture&quot;:&quot;bCa&quot;,&quot;margin&quot;:{&quot;left&quot;:16.204253860283757,&quot;right&quot;:16.36887501645333},&quot;scheme&quot;:&quot;4-0&quot;,&quot;spacing&quot;:5}"/>
  <p:tag name="KSO_WM_UNIT_PLACING_PICTURE_USER_VIEWPORT_SMARTMENU" val="{&quot;height&quot;:6240.0396728515625,&quot;width&quot;:3135.161818189463}"/>
  <p:tag name="KSO_WM_UNIT_PLACING_PICTURE_USER_RELATIVERECTANGLE_SMARTMENU" val="{&quot;bottom&quot;:0,&quot;left&quot;:0,&quot;right&quot;:0,&quot;top&quot;:0}"/>
</p:tagLst>
</file>

<file path=ppt/tags/tag16.xml><?xml version="1.0" encoding="utf-8"?>
<p:tagLst xmlns:p="http://schemas.openxmlformats.org/presentationml/2006/main">
  <p:tag name="KSO_WM_SPECIAL_SOURCE" val="bdnull"/>
  <p:tag name="KSO_WM_BEAUTIFY_FLAG" val="#wm#"/>
  <p:tag name="KSO_WM_TEMPLATE_CATEGORY" val="diagram"/>
  <p:tag name="KSO_WM_TEMPLATE_INDEX" val="20214780"/>
  <p:tag name="KSO_WM_SLIDE_BACKGROUND" val="[&quot;leftRight&quot;]"/>
  <p:tag name="KSO_WM_SLIDE_RATIO" val="1.777778"/>
  <p:tag name="KSO_WM_SLIDE_ID" val="diagram2021478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00*540"/>
  <p:tag name="KSO_WM_SLIDE_POSITION" val="60*0"/>
  <p:tag name="KSO_WM_TAG_VERSION" val="1.0"/>
  <p:tag name="KSO_WM_SLIDE_LAYOUT" val="a_d"/>
  <p:tag name="KSO_WM_SLIDE_LAYOUT_CNT" val="1_2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b&quot;,&quot;text_direction&quot;:&quot;horizontal&quot;,&quot;support_big_font&quot;:false,&quot;picture_toward&quot;:0,&quot;picture_dockside&quot;:[],&quot;fill_id&quot;:&quot;de51cf2aec834d7689bccde8ca1fd729&quot;,&quot;fill_align&quot;:&quot;lb&quot;,&quot;chip_types&quot;:[&quot;header&quot;]},{&quot;text_align&quot;:&quot;lt&quot;,&quot;text_direction&quot;:&quot;horizontal&quot;,&quot;support_big_font&quot;:false,&quot;picture_toward&quot;:0,&quot;picture_dockside&quot;:[],&quot;fill_id&quot;:&quot;063b238b88f3476d9046af12a144c702&quot;,&quot;fill_align&quot;:&quot;lt&quot;,&quot;chip_types&quot;:[&quot;text&quot;,&quot;picture&quot;,&quot;chart&quot;,&quot;table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fd1c03a77a3c4471a06448e48bf54565&quot;,&quot;fill_align&quot;:&quot;cm&quot;,&quot;chip_types&quot;:[&quot;pictext&quot;,&quot;picture&quot;,&quot;chart&quot;,&quot;table&quot;,&quot;video&quot;]}]]"/>
  <p:tag name="KSO_WM_CHIP_XID" val="5eecb20ba758c1ec0b708a38"/>
  <p:tag name="KSO_WM_CHIP_DECFILLPROP" val="[]"/>
  <p:tag name="KSO_WM_SLIDE_CAN_ADD_NAVIGATION" val="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leftRight&quot;}],&quot;direction&quot;:1,&quot;id&quot;:&quot;2022-12-02T10:26:32&quot;,&quot;maxSize&quot;:{&quot;size1&quot;:49.9},&quot;minSize&quot;:{&quot;size1&quot;:47.5},&quot;normalSize&quot;:{&quot;size1&quot;:49.9},&quot;subLayout&quot;:[{&quot;id&quot;:&quot;2022-12-02T10:26:32&quot;,&quot;maxSize&quot;:{&quot;size1&quot;:51.2},&quot;minSize&quot;:{&quot;size1&quot;:24.6},&quot;normalSize&quot;:{&quot;size1&quot;:29.866666666666674},&quot;subLayout&quot;:[{&quot;id&quot;:&quot;2022-12-02T10:26:32&quot;,&quot;margin&quot;:{&quot;bottom&quot;:0,&quot;left&quot;:1.6929999589920044,&quot;right&quot;:0,&quot;top&quot;:2.5399999618530273},&quot;type&quot;:0},{&quot;id&quot;:&quot;2022-12-02T10:26:32&quot;,&quot;margin&quot;:{&quot;bottom&quot;:2.5399999618530273,&quot;left&quot;:1.6929999589920044,&quot;right&quot;:0,&quot;top&quot;:0.847000002861023},&quot;type&quot;:0}],&quot;type&quot;:0},{&quot;id&quot;:&quot;2022-12-02T10:26:32&quot;,&quot;margin&quot;:{&quot;bottom&quot;:1.6929999589920044,&quot;left&quot;:1.2970000505447388,&quot;right&quot;:1.2699999809265137,&quot;top&quot;:1.6929999589920044},&quot;type&quot;:0}],&quot;type&quot;:0}"/>
  <p:tag name="KSO_WM_CHIP_GROUPID" val="5eecb20ba758c1ec0b708a37"/>
  <p:tag name="KSO_WM_SLIDE_BK_DARK_LIGHT" val="2"/>
  <p:tag name="KSO_WM_SLIDE_BACKGROUND_TYPE" val="leftRight"/>
  <p:tag name="KSO_WM_SLIDE_SUPPORT_FEATURE_TYPE" val="0"/>
  <p:tag name="KSO_WM_TEMPLATE_ASSEMBLE_XID" val="638962570c9383becde54c6b"/>
  <p:tag name="KSO_WM_TEMPLATE_ASSEMBLE_GROUPID" val="638962570c9383becde54c6b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4780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4780"/>
  <p:tag name="KSO_WM_UNIT_VALUE" val="1325"/>
  <p:tag name="KSO_WM_TEMPLATE_ASSEMBLE_XID" val="638962570c9383becde54c6b"/>
  <p:tag name="KSO_WM_TEMPLATE_ASSEMBLE_GROUPID" val="638962570c9383becde54c6b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4780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4780"/>
  <p:tag name="KSO_WM_UNIT_VALUE" val="1325"/>
  <p:tag name="KSO_WM_TEMPLATE_ASSEMBLE_XID" val="638962570c9383becde54c6b"/>
  <p:tag name="KSO_WM_TEMPLATE_ASSEMBLE_GROUPID" val="638962570c9383becde54c6b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4780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4780"/>
  <p:tag name="KSO_WM_UNIT_VALUE" val="1325"/>
  <p:tag name="KSO_WM_TEMPLATE_ASSEMBLE_XID" val="638962570c9383becde54c6b"/>
  <p:tag name="KSO_WM_TEMPLATE_ASSEMBLE_GROUPID" val="638962570c9383becde54c6b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4780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4780"/>
  <p:tag name="KSO_WM_UNIT_VALUE" val="1325"/>
  <p:tag name="KSO_WM_TEMPLATE_ASSEMBLE_XID" val="638962570c9383becde54c6b"/>
  <p:tag name="KSO_WM_TEMPLATE_ASSEMBLE_GROUPID" val="638962570c9383becde54c6b"/>
</p:tagLst>
</file>

<file path=ppt/tags/tag22.xml><?xml version="1.0" encoding="utf-8"?>
<p:tagLst xmlns:p="http://schemas.openxmlformats.org/presentationml/2006/main">
  <p:tag name="KSO_WM_UNIT_PLACING_PICTURE_USER_VIEWPORT" val="{&quot;height&quot;:13056,&quot;width&quot;:9736}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4780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4780"/>
  <p:tag name="KSO_WM_UNIT_VALUE" val="1325"/>
  <p:tag name="KSO_WM_TEMPLATE_ASSEMBLE_XID" val="638962570c9383becde54c6b"/>
  <p:tag name="KSO_WM_TEMPLATE_ASSEMBLE_GROUPID" val="638962570c9383becde54c6b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4780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4780"/>
  <p:tag name="KSO_WM_UNIT_VALUE" val="1325"/>
  <p:tag name="KSO_WM_TEMPLATE_ASSEMBLE_XID" val="638962570c9383becde54c6b"/>
  <p:tag name="KSO_WM_TEMPLATE_ASSEMBLE_GROUPID" val="638962570c9383becde54c6b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4780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4780"/>
  <p:tag name="KSO_WM_UNIT_VALUE" val="1325"/>
  <p:tag name="KSO_WM_TEMPLATE_ASSEMBLE_XID" val="638962570c9383becde54c6b"/>
  <p:tag name="KSO_WM_TEMPLATE_ASSEMBLE_GROUPID" val="638962570c9383becde54c6b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4780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4780"/>
  <p:tag name="KSO_WM_UNIT_VALUE" val="1325"/>
  <p:tag name="KSO_WM_TEMPLATE_ASSEMBLE_XID" val="638962570c9383becde54c6b"/>
  <p:tag name="KSO_WM_TEMPLATE_ASSEMBLE_GROUPID" val="638962570c9383becde54c6b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2.xml><?xml version="1.0" encoding="utf-8"?>
<p:tagLst xmlns:p="http://schemas.openxmlformats.org/presentationml/2006/main">
  <p:tag name="KSO_WM_FULL_TEXT_BEAUTIFY_COPY_ID" val="29"/>
</p:tagLst>
</file>

<file path=ppt/tags/tag33.xml><?xml version="1.0" encoding="utf-8"?>
<p:tagLst xmlns:p="http://schemas.openxmlformats.org/presentationml/2006/main">
  <p:tag name="KSO_WM_FULL_TEXT_BEAUTIFY_COPY_ID" val="20"/>
  <p:tag name="KSO_WM_UNIT_PLACING_PICTURE_USER_VIEWPORT" val="{&quot;height&quot;:483,&quot;width&quot;:1698}"/>
</p:tagLst>
</file>

<file path=ppt/tags/tag34.xml><?xml version="1.0" encoding="utf-8"?>
<p:tagLst xmlns:p="http://schemas.openxmlformats.org/presentationml/2006/main">
  <p:tag name="KSO_WM_FULL_TEXT_BEAUTIFY_COPY_ID" val="12"/>
</p:tagLst>
</file>

<file path=ppt/tags/tag35.xml><?xml version="1.0" encoding="utf-8"?>
<p:tagLst xmlns:p="http://schemas.openxmlformats.org/presentationml/2006/main">
  <p:tag name="KSO_WM_FULL_TEXT_BEAUTIFY_COPY_ID" val="13"/>
</p:tagLst>
</file>

<file path=ppt/tags/tag36.xml><?xml version="1.0" encoding="utf-8"?>
<p:tagLst xmlns:p="http://schemas.openxmlformats.org/presentationml/2006/main">
  <p:tag name="KSO_WM_FULL_TEXT_BEAUTIFY_COPY_ID" val="14"/>
</p:tagLst>
</file>

<file path=ppt/tags/tag37.xml><?xml version="1.0" encoding="utf-8"?>
<p:tagLst xmlns:p="http://schemas.openxmlformats.org/presentationml/2006/main">
  <p:tag name="KSO_WM_FULL_TEXT_BEAUTIFY_COPY_ID" val="11"/>
</p:tagLst>
</file>

<file path=ppt/tags/tag38.xml><?xml version="1.0" encoding="utf-8"?>
<p:tagLst xmlns:p="http://schemas.openxmlformats.org/presentationml/2006/main">
  <p:tag name="KSO_WM_FULL_TEXT_BEAUTIFY_COPY_ID" val="10"/>
</p:tagLst>
</file>

<file path=ppt/tags/tag39.xml><?xml version="1.0" encoding="utf-8"?>
<p:tagLst xmlns:p="http://schemas.openxmlformats.org/presentationml/2006/main">
  <p:tag name="KSO_WM_FULL_TEXT_BEAUTIFY_COPY_ID" val="16"/>
</p:tagLst>
</file>

<file path=ppt/tags/tag40.xml><?xml version="1.0" encoding="utf-8"?>
<p:tagLst xmlns:p="http://schemas.openxmlformats.org/presentationml/2006/main">
  <p:tag name="KSO_WM_FULL_TEXT_BEAUTIFY_COPY_ID" val="17"/>
</p:tagLst>
</file>

<file path=ppt/tags/tag41.xml><?xml version="1.0" encoding="utf-8"?>
<p:tagLst xmlns:p="http://schemas.openxmlformats.org/presentationml/2006/main">
  <p:tag name="KSO_WM_FULL_TEXT_BEAUTIFY_COPY_ID" val="18"/>
</p:tagLst>
</file>

<file path=ppt/tags/tag42.xml><?xml version="1.0" encoding="utf-8"?>
<p:tagLst xmlns:p="http://schemas.openxmlformats.org/presentationml/2006/main">
  <p:tag name="KSO_WM_FULL_TEXT_BEAUTIFY_COPY_ID" val="19"/>
</p:tagLst>
</file>

<file path=ppt/tags/tag43.xml><?xml version="1.0" encoding="utf-8"?>
<p:tagLst xmlns:p="http://schemas.openxmlformats.org/presentationml/2006/main">
  <p:tag name="KSO_WM_FULL_TEXT_BEAUTIFY_COPY_ID" val="5"/>
</p:tagLst>
</file>

<file path=ppt/tags/tag44.xml><?xml version="1.0" encoding="utf-8"?>
<p:tagLst xmlns:p="http://schemas.openxmlformats.org/presentationml/2006/main">
  <p:tag name="KSO_WM_FULL_TEXT_BEAUTIFY_COPY_ID" val="8"/>
</p:tagLst>
</file>

<file path=ppt/tags/tag45.xml><?xml version="1.0" encoding="utf-8"?>
<p:tagLst xmlns:p="http://schemas.openxmlformats.org/presentationml/2006/main">
  <p:tag name="KSO_WM_FULL_TEXT_BEAUTIFY_COPY_ID" val="22"/>
</p:tagLst>
</file>

<file path=ppt/tags/tag46.xml><?xml version="1.0" encoding="utf-8"?>
<p:tagLst xmlns:p="http://schemas.openxmlformats.org/presentationml/2006/main">
  <p:tag name="KSO_WM_FULL_TEXT_BEAUTIFY_COPY_ID" val="24"/>
</p:tagLst>
</file>

<file path=ppt/tags/tag47.xml><?xml version="1.0" encoding="utf-8"?>
<p:tagLst xmlns:p="http://schemas.openxmlformats.org/presentationml/2006/main">
  <p:tag name="KSO_WM_FULL_TEXT_BEAUTIFY_COPY_ID" val="25"/>
</p:tagLst>
</file>

<file path=ppt/tags/tag48.xml><?xml version="1.0" encoding="utf-8"?>
<p:tagLst xmlns:p="http://schemas.openxmlformats.org/presentationml/2006/main">
  <p:tag name="KSO_WM_FULL_TEXT_BEAUTIFY_COPY_ID" val="26"/>
</p:tagLst>
</file>

<file path=ppt/tags/tag49.xml><?xml version="1.0" encoding="utf-8"?>
<p:tagLst xmlns:p="http://schemas.openxmlformats.org/presentationml/2006/main">
  <p:tag name="KSO_WM_UNIT_PLACING_PICTURE_USER_VIEWPORT" val="{&quot;height&quot;:710,&quot;width&quot;:2446}"/>
</p:tagLst>
</file>

<file path=ppt/tags/tag50.xml><?xml version="1.0" encoding="utf-8"?>
<p:tagLst xmlns:p="http://schemas.openxmlformats.org/presentationml/2006/main">
  <p:tag name="KSO_WM_FULL_TEXT_BEAUTIFY_COPY_ID" val="13"/>
</p:tagLst>
</file>

<file path=ppt/tags/tag51.xml><?xml version="1.0" encoding="utf-8"?>
<p:tagLst xmlns:p="http://schemas.openxmlformats.org/presentationml/2006/main">
  <p:tag name="KSO_WM_FULL_TEXT_BEAUTIFY_COPY_ID" val="13"/>
</p:tagLst>
</file>

<file path=ppt/tags/tag52.xml><?xml version="1.0" encoding="utf-8"?>
<p:tagLst xmlns:p="http://schemas.openxmlformats.org/presentationml/2006/main">
  <p:tag name="KSO_WM_FULL_TEXT_BEAUTIFY_COPY_ID" val="10"/>
  <p:tag name="KSO_WM_UNIT_PLACING_PICTURE_USER_VIEWPORT" val="{&quot;height&quot;:150.99999999999955,&quot;width&quot;:1385}"/>
</p:tagLst>
</file>

<file path=ppt/tags/tag53.xml><?xml version="1.0" encoding="utf-8"?>
<p:tagLst xmlns:p="http://schemas.openxmlformats.org/presentationml/2006/main">
  <p:tag name="KSO_WM_FULL_TEXT_BEAUTIFY_COPY_ID" val="20"/>
  <p:tag name="KSO_WM_UNIT_PLACING_PICTURE_USER_VIEWPORT" val="{&quot;height&quot;:677,&quot;width&quot;:1985}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4780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4780"/>
  <p:tag name="KSO_WM_UNIT_VALUE" val="1325"/>
  <p:tag name="KSO_WM_TEMPLATE_ASSEMBLE_XID" val="638962570c9383becde54c6b"/>
  <p:tag name="KSO_WM_TEMPLATE_ASSEMBLE_GROUPID" val="638962570c9383becde54c6b"/>
</p:tagLst>
</file>

<file path=ppt/tags/tag55.xml><?xml version="1.0" encoding="utf-8"?>
<p:tagLst xmlns:p="http://schemas.openxmlformats.org/presentationml/2006/main">
  <p:tag name="KSO_WM_FULL_TEXT_BEAUTIFY_COPY_ID" val="24"/>
</p:tagLst>
</file>

<file path=ppt/tags/tag56.xml><?xml version="1.0" encoding="utf-8"?>
<p:tagLst xmlns:p="http://schemas.openxmlformats.org/presentationml/2006/main">
  <p:tag name="KSO_WM_SPECIAL_SOURCE" val="bdnull"/>
</p:tagLst>
</file>

<file path=ppt/tags/tag57.xml><?xml version="1.0" encoding="utf-8"?>
<p:tagLst xmlns:p="http://schemas.openxmlformats.org/presentationml/2006/main">
  <p:tag name="KSO_WM_SPECIAL_SOURCE" val="bdnull"/>
</p:tagLst>
</file>

<file path=ppt/tags/tag58.xml><?xml version="1.0" encoding="utf-8"?>
<p:tagLst xmlns:p="http://schemas.openxmlformats.org/presentationml/2006/main">
  <p:tag name="COMMONDATA" val="eyJoZGlkIjoiOGI4NjI5OTBmMDM1ODFlMDkzNDFlZTFiMWNhZWU5ZTMifQ=="/>
  <p:tag name="KSO_WPP_MARK_KEY" val="293e834d-f5f6-4573-9289-ef2f085c6999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锦好">
      <a:majorFont>
        <a:latin typeface="方正粗圆简体"/>
        <a:ea typeface="方正粗圆简体"/>
        <a:cs typeface=""/>
      </a:majorFont>
      <a:minorFont>
        <a:latin typeface="方正准圆简体"/>
        <a:ea typeface="方正准圆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">
      <a:dk1>
        <a:srgbClr val="000000"/>
      </a:dk1>
      <a:lt1>
        <a:srgbClr val="FFFFFF"/>
      </a:lt1>
      <a:dk2>
        <a:srgbClr val="75504F"/>
      </a:dk2>
      <a:lt2>
        <a:srgbClr val="F4E9E9"/>
      </a:lt2>
      <a:accent1>
        <a:srgbClr val="B2423D"/>
      </a:accent1>
      <a:accent2>
        <a:srgbClr val="9A583D"/>
      </a:accent2>
      <a:accent3>
        <a:srgbClr val="826E3E"/>
      </a:accent3>
      <a:accent4>
        <a:srgbClr val="6B853E"/>
      </a:accent4>
      <a:accent5>
        <a:srgbClr val="539B3F"/>
      </a:accent5>
      <a:accent6>
        <a:srgbClr val="3CB240"/>
      </a:accent6>
      <a:hlink>
        <a:srgbClr val="0563C1"/>
      </a:hlink>
      <a:folHlink>
        <a:srgbClr val="954F72"/>
      </a:folHlink>
    </a:clrScheme>
    <a:fontScheme name="锦好">
      <a:majorFont>
        <a:latin typeface="方正粗圆简体"/>
        <a:ea typeface="方正粗圆简体"/>
        <a:cs typeface=""/>
      </a:majorFont>
      <a:minorFont>
        <a:latin typeface="方正准圆简体"/>
        <a:ea typeface="方正准圆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2759</Words>
  <Application>WPS 演示</Application>
  <PresentationFormat>自定义</PresentationFormat>
  <Paragraphs>220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12</vt:i4>
      </vt:variant>
    </vt:vector>
  </HeadingPairs>
  <TitlesOfParts>
    <vt:vector size="33" baseType="lpstr">
      <vt:lpstr>Arial</vt:lpstr>
      <vt:lpstr>宋体</vt:lpstr>
      <vt:lpstr>Wingdings</vt:lpstr>
      <vt:lpstr>Gotham Bold</vt:lpstr>
      <vt:lpstr>Yu Gothic UI Semibold</vt:lpstr>
      <vt:lpstr>方正准圆简体</vt:lpstr>
      <vt:lpstr>HelveticaNeue</vt:lpstr>
      <vt:lpstr>微软雅黑</vt:lpstr>
      <vt:lpstr>Arial</vt:lpstr>
      <vt:lpstr>Franklin Gothic Demi Cond</vt:lpstr>
      <vt:lpstr>HelveticaNeue</vt:lpstr>
      <vt:lpstr>Calibri</vt:lpstr>
      <vt:lpstr>Arial</vt:lpstr>
      <vt:lpstr>方正粗圆简体</vt:lpstr>
      <vt:lpstr>Arial Unicode MS</vt:lpstr>
      <vt:lpstr>等线</vt:lpstr>
      <vt:lpstr>方正准圆简体</vt:lpstr>
      <vt:lpstr>Segoe Print</vt:lpstr>
      <vt:lpstr>webwppDefTheme</vt:lpstr>
      <vt:lpstr>Office 主题​​</vt:lpstr>
      <vt:lpstr>3_Office 主题​​</vt:lpstr>
      <vt:lpstr>Product Introduction JH-DW5(Series)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你好，“智'”定义助听器 JH-DW3A 新品发布</dc:title>
  <dc:creator>coma 05</dc:creator>
  <cp:lastModifiedBy>永不言败的弗洛拉</cp:lastModifiedBy>
  <cp:revision>60</cp:revision>
  <dcterms:created xsi:type="dcterms:W3CDTF">2021-09-27T08:23:00Z</dcterms:created>
  <dcterms:modified xsi:type="dcterms:W3CDTF">2025-03-19T06:30:35Z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163C601147CB405CA4471670062FB18A_12</vt:lpwstr>
  </property>
</Properties>
</file>